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79" r:id="rId4"/>
    <p:sldId id="258" r:id="rId5"/>
    <p:sldId id="260" r:id="rId6"/>
    <p:sldId id="261" r:id="rId7"/>
    <p:sldId id="262" r:id="rId8"/>
    <p:sldId id="318"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5" r:id="rId31"/>
    <p:sldId id="286" r:id="rId32"/>
    <p:sldId id="287" r:id="rId33"/>
    <p:sldId id="288" r:id="rId34"/>
    <p:sldId id="312" r:id="rId35"/>
    <p:sldId id="313" r:id="rId36"/>
    <p:sldId id="314" r:id="rId37"/>
    <p:sldId id="315" r:id="rId38"/>
    <p:sldId id="290" r:id="rId39"/>
    <p:sldId id="305" r:id="rId40"/>
    <p:sldId id="306" r:id="rId41"/>
    <p:sldId id="307" r:id="rId42"/>
    <p:sldId id="291" r:id="rId43"/>
    <p:sldId id="292" r:id="rId44"/>
    <p:sldId id="293" r:id="rId45"/>
    <p:sldId id="294" r:id="rId46"/>
    <p:sldId id="295" r:id="rId47"/>
    <p:sldId id="296" r:id="rId48"/>
    <p:sldId id="299" r:id="rId49"/>
    <p:sldId id="323" r:id="rId50"/>
    <p:sldId id="308" r:id="rId51"/>
    <p:sldId id="309" r:id="rId52"/>
    <p:sldId id="320" r:id="rId53"/>
    <p:sldId id="321" r:id="rId54"/>
    <p:sldId id="322" r:id="rId55"/>
    <p:sldId id="300" r:id="rId56"/>
    <p:sldId id="301" r:id="rId57"/>
    <p:sldId id="302" r:id="rId58"/>
    <p:sldId id="303" r:id="rId59"/>
    <p:sldId id="304" r:id="rId6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o nakamura" initials="tn" lastIdx="1" clrIdx="0">
    <p:extLst>
      <p:ext uri="{19B8F6BF-5375-455C-9EA6-DF929625EA0E}">
        <p15:presenceInfo xmlns:p15="http://schemas.microsoft.com/office/powerpoint/2012/main" userId="66b33d263b9efd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定年制の状況　（N＝3105）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7A-42F9-A319-5E72D6940E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7A-42F9-A319-5E72D6940E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47A-42F9-A319-5E72D6940E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47A-42F9-A319-5E72D6940EF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60歳定年</c:v>
                </c:pt>
                <c:pt idx="1">
                  <c:v>65歳以上定年</c:v>
                </c:pt>
                <c:pt idx="2">
                  <c:v>61歳～64歳定年</c:v>
                </c:pt>
                <c:pt idx="3">
                  <c:v>定年なし</c:v>
                </c:pt>
              </c:strCache>
            </c:strRef>
          </c:cat>
          <c:val>
            <c:numRef>
              <c:f>Sheet1!$B$2:$B$5</c:f>
              <c:numCache>
                <c:formatCode>General</c:formatCode>
                <c:ptCount val="4"/>
                <c:pt idx="0">
                  <c:v>80.3</c:v>
                </c:pt>
                <c:pt idx="1">
                  <c:v>13.6</c:v>
                </c:pt>
                <c:pt idx="2">
                  <c:v>4.9000000000000004</c:v>
                </c:pt>
                <c:pt idx="3">
                  <c:v>0.8</c:v>
                </c:pt>
              </c:numCache>
            </c:numRef>
          </c:val>
          <c:extLst>
            <c:ext xmlns:c16="http://schemas.microsoft.com/office/drawing/2014/chart" uri="{C3380CC4-5D6E-409C-BE32-E72D297353CC}">
              <c16:uniqueId val="{00000000-917C-4E5B-AA03-8E589526097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65歳以降社員の職種　（N＝2320）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0-40C3-8B11-10A98CBFB4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0-40C3-8B11-10A98CBFB4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0-40C3-8B11-10A98CBFB4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0-40C3-8B11-10A98CBFB4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A76-4870-A854-4B00DB2E0AD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A76-4870-A854-4B00DB2E0AD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専門・技術職</c:v>
                </c:pt>
                <c:pt idx="1">
                  <c:v>生産・運輸・建設等の
現業職</c:v>
                </c:pt>
                <c:pt idx="2">
                  <c:v>事務職</c:v>
                </c:pt>
                <c:pt idx="3">
                  <c:v>営業・販売職</c:v>
                </c:pt>
                <c:pt idx="4">
                  <c:v>サービス職</c:v>
                </c:pt>
                <c:pt idx="5">
                  <c:v>その他</c:v>
                </c:pt>
              </c:strCache>
            </c:strRef>
          </c:cat>
          <c:val>
            <c:numRef>
              <c:f>Sheet1!$B$2:$B$7</c:f>
              <c:numCache>
                <c:formatCode>General</c:formatCode>
                <c:ptCount val="6"/>
                <c:pt idx="0">
                  <c:v>34.9</c:v>
                </c:pt>
                <c:pt idx="1">
                  <c:v>27.4</c:v>
                </c:pt>
                <c:pt idx="2">
                  <c:v>11.8</c:v>
                </c:pt>
                <c:pt idx="3">
                  <c:v>11.3</c:v>
                </c:pt>
                <c:pt idx="4">
                  <c:v>6.5</c:v>
                </c:pt>
                <c:pt idx="5">
                  <c:v>8.3000000000000007</c:v>
                </c:pt>
              </c:numCache>
            </c:numRef>
          </c:val>
          <c:extLst>
            <c:ext xmlns:c16="http://schemas.microsoft.com/office/drawing/2014/chart" uri="{C3380CC4-5D6E-409C-BE32-E72D297353CC}">
              <c16:uniqueId val="{00000008-9080-40C3-8B11-10A98CBFB4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sz="1600" dirty="0"/>
              <a:t>65</a:t>
            </a:r>
            <a:r>
              <a:rPr lang="ja-JP" altLang="en-US" sz="1600" dirty="0"/>
              <a:t>歳以降雇用契約時の労働条件説明　（</a:t>
            </a:r>
            <a:r>
              <a:rPr lang="en-US" altLang="ja-JP" sz="1600" dirty="0"/>
              <a:t>N</a:t>
            </a:r>
            <a:r>
              <a:rPr lang="ja-JP" altLang="en-US" sz="1600" dirty="0"/>
              <a:t>＝</a:t>
            </a:r>
            <a:r>
              <a:rPr lang="en-US" altLang="ja-JP" sz="1600" dirty="0"/>
              <a:t>2320</a:t>
            </a:r>
            <a:r>
              <a:rPr lang="ja-JP" altLang="en-US" sz="1600"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65歳以降雇用契約時の労働条件説明　（N＝2320）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0-40C3-8B11-10A98CBFB4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0-40C3-8B11-10A98CBFB4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0-40C3-8B11-10A98CBFB4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0-40C3-8B11-10A98CBFB4C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十分に説明している</c:v>
                </c:pt>
                <c:pt idx="1">
                  <c:v>ある程度説明している</c:v>
                </c:pt>
                <c:pt idx="2">
                  <c:v>あまり説明していない</c:v>
                </c:pt>
                <c:pt idx="3">
                  <c:v>全く説明していない</c:v>
                </c:pt>
              </c:strCache>
            </c:strRef>
          </c:cat>
          <c:val>
            <c:numRef>
              <c:f>Sheet1!$B$2:$B$5</c:f>
              <c:numCache>
                <c:formatCode>General</c:formatCode>
                <c:ptCount val="4"/>
                <c:pt idx="0">
                  <c:v>66.900000000000006</c:v>
                </c:pt>
                <c:pt idx="1">
                  <c:v>28.4</c:v>
                </c:pt>
                <c:pt idx="2">
                  <c:v>3.3</c:v>
                </c:pt>
                <c:pt idx="3">
                  <c:v>1.4</c:v>
                </c:pt>
              </c:numCache>
            </c:numRef>
          </c:val>
          <c:extLst>
            <c:ext xmlns:c16="http://schemas.microsoft.com/office/drawing/2014/chart" uri="{C3380CC4-5D6E-409C-BE32-E72D297353CC}">
              <c16:uniqueId val="{00000008-9080-40C3-8B11-10A98CBFB4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sz="1400" dirty="0"/>
              <a:t>65</a:t>
            </a:r>
            <a:r>
              <a:rPr lang="ja-JP" altLang="en-US" sz="1400" dirty="0"/>
              <a:t>歳以降社員の短時間・短日数勤務制度　（</a:t>
            </a:r>
            <a:r>
              <a:rPr lang="en-US" altLang="ja-JP" sz="1400" dirty="0"/>
              <a:t>N</a:t>
            </a:r>
            <a:r>
              <a:rPr lang="ja-JP" altLang="en-US" sz="1400" dirty="0"/>
              <a:t>＝</a:t>
            </a:r>
            <a:r>
              <a:rPr lang="en-US" altLang="ja-JP" sz="1400" dirty="0"/>
              <a:t>2320</a:t>
            </a:r>
            <a:r>
              <a:rPr lang="ja-JP" altLang="en-US" sz="1400"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65歳以降社員の短時間・短日数勤務制度　（N＝2320）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0-40C3-8B11-10A98CBFB4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0-40C3-8B11-10A98CBFB4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0-40C3-8B11-10A98CBFB4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0-40C3-8B11-10A98CBFB4C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制度あり</c:v>
                </c:pt>
                <c:pt idx="1">
                  <c:v>制度無し</c:v>
                </c:pt>
                <c:pt idx="2">
                  <c:v>無回答</c:v>
                </c:pt>
              </c:strCache>
            </c:strRef>
          </c:cat>
          <c:val>
            <c:numRef>
              <c:f>Sheet1!$B$2:$B$5</c:f>
              <c:numCache>
                <c:formatCode>General</c:formatCode>
                <c:ptCount val="4"/>
                <c:pt idx="0">
                  <c:v>58</c:v>
                </c:pt>
                <c:pt idx="1">
                  <c:v>41.3</c:v>
                </c:pt>
                <c:pt idx="2">
                  <c:v>0.6</c:v>
                </c:pt>
              </c:numCache>
            </c:numRef>
          </c:val>
          <c:extLst>
            <c:ext xmlns:c16="http://schemas.microsoft.com/office/drawing/2014/chart" uri="{C3380CC4-5D6E-409C-BE32-E72D297353CC}">
              <c16:uniqueId val="{00000008-9080-40C3-8B11-10A98CBFB4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1200" dirty="0"/>
              <a:t>短時間・短日数勤務制度における労働時間の　設定方法　（</a:t>
            </a:r>
            <a:r>
              <a:rPr lang="en-US" altLang="ja-JP" sz="1200" dirty="0"/>
              <a:t>N</a:t>
            </a:r>
            <a:r>
              <a:rPr lang="ja-JP" altLang="en-US" sz="1200" dirty="0"/>
              <a:t>＝</a:t>
            </a:r>
            <a:r>
              <a:rPr lang="en-US" altLang="ja-JP" sz="1200" dirty="0"/>
              <a:t>1346</a:t>
            </a:r>
            <a:r>
              <a:rPr lang="ja-JP" altLang="en-US" sz="1200"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短時間・短日数勤務制度における労働時間の設定方法　（N＝1346）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0-40C3-8B11-10A98CBFB4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0-40C3-8B11-10A98CBFB4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0-40C3-8B11-10A98CBFB4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0-40C3-8B11-10A98CBFB4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77-467C-AF78-9D18E3B8ADB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日数・時間に定めはなく調整して決める</c:v>
                </c:pt>
                <c:pt idx="1">
                  <c:v>日数・時間に定めており、範囲内で調整して決める</c:v>
                </c:pt>
                <c:pt idx="2">
                  <c:v>会社が設定する複数の選択肢から調整して決める</c:v>
                </c:pt>
                <c:pt idx="3">
                  <c:v>会社が設定する複数の選択肢から高齢者が自由に決める</c:v>
                </c:pt>
                <c:pt idx="4">
                  <c:v>その他</c:v>
                </c:pt>
              </c:strCache>
            </c:strRef>
          </c:cat>
          <c:val>
            <c:numRef>
              <c:f>Sheet1!$B$2:$B$6</c:f>
              <c:numCache>
                <c:formatCode>General</c:formatCode>
                <c:ptCount val="5"/>
                <c:pt idx="0">
                  <c:v>50.8</c:v>
                </c:pt>
                <c:pt idx="1">
                  <c:v>20.399999999999999</c:v>
                </c:pt>
                <c:pt idx="2">
                  <c:v>15.7</c:v>
                </c:pt>
                <c:pt idx="3">
                  <c:v>4.8</c:v>
                </c:pt>
                <c:pt idx="4">
                  <c:v>8.3000000000000007</c:v>
                </c:pt>
              </c:numCache>
            </c:numRef>
          </c:val>
          <c:extLst>
            <c:ext xmlns:c16="http://schemas.microsoft.com/office/drawing/2014/chart" uri="{C3380CC4-5D6E-409C-BE32-E72D297353CC}">
              <c16:uniqueId val="{00000008-9080-40C3-8B11-10A98CBFB4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1" lang="en-US" altLang="ja-JP" sz="1862" b="0" i="0" u="none" strike="noStrike" baseline="0" dirty="0">
                <a:effectLst/>
              </a:rPr>
              <a:t>65</a:t>
            </a:r>
            <a:r>
              <a:rPr kumimoji="1" lang="ja-JP" altLang="ja-JP" sz="1862" b="0" i="0" u="none" strike="noStrike" baseline="0" dirty="0">
                <a:effectLst/>
              </a:rPr>
              <a:t>歳以降社員の基本給の決め方</a:t>
            </a:r>
            <a:r>
              <a:rPr lang="ja-JP" altLang="en-US" dirty="0"/>
              <a:t>　（</a:t>
            </a:r>
            <a:r>
              <a:rPr lang="en-US" altLang="ja-JP" dirty="0"/>
              <a:t>N</a:t>
            </a:r>
            <a:r>
              <a:rPr lang="ja-JP" altLang="en-US" dirty="0"/>
              <a:t>＝</a:t>
            </a:r>
            <a:r>
              <a:rPr lang="en-US" altLang="ja-JP" dirty="0"/>
              <a:t>2320</a:t>
            </a:r>
            <a:r>
              <a:rPr lang="ja-JP" alt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65歳以降社員の基本給の決め方　（N＝2320）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0-40C3-8B11-10A98CBFB4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0-40C3-8B11-10A98CBFB4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0-40C3-8B11-10A98CBFB4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0-40C3-8B11-10A98CBFB4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A6B-4FEB-86BA-238B4F8A433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A6B-4FEB-86BA-238B4F8A43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仕事内容・職歴に対応して支給する</c:v>
                </c:pt>
                <c:pt idx="1">
                  <c:v>定額の基本給を一律に支給する</c:v>
                </c:pt>
                <c:pt idx="2">
                  <c:v>60～64歳時点の基本給の一定比率で支給する</c:v>
                </c:pt>
                <c:pt idx="3">
                  <c:v>60～64歳時点の職能や資格に対応して支給</c:v>
                </c:pt>
                <c:pt idx="4">
                  <c:v>仕事の成果に応じて支給</c:v>
                </c:pt>
                <c:pt idx="5">
                  <c:v>その他</c:v>
                </c:pt>
              </c:strCache>
            </c:strRef>
          </c:cat>
          <c:val>
            <c:numRef>
              <c:f>Sheet1!$B$2:$B$7</c:f>
              <c:numCache>
                <c:formatCode>General</c:formatCode>
                <c:ptCount val="6"/>
                <c:pt idx="0">
                  <c:v>29.8</c:v>
                </c:pt>
                <c:pt idx="1">
                  <c:v>20.9</c:v>
                </c:pt>
                <c:pt idx="2">
                  <c:v>18.600000000000001</c:v>
                </c:pt>
                <c:pt idx="3">
                  <c:v>13.4</c:v>
                </c:pt>
                <c:pt idx="4">
                  <c:v>6.7</c:v>
                </c:pt>
                <c:pt idx="5">
                  <c:v>10.7</c:v>
                </c:pt>
              </c:numCache>
            </c:numRef>
          </c:val>
          <c:extLst>
            <c:ext xmlns:c16="http://schemas.microsoft.com/office/drawing/2014/chart" uri="{C3380CC4-5D6E-409C-BE32-E72D297353CC}">
              <c16:uniqueId val="{00000008-9080-40C3-8B11-10A98CBFB4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1" lang="en-US" altLang="ja-JP" sz="1862" b="0" i="0" u="none" strike="noStrike" baseline="0" dirty="0">
                <a:effectLst/>
              </a:rPr>
              <a:t>65</a:t>
            </a:r>
            <a:r>
              <a:rPr kumimoji="1" lang="ja-JP" altLang="ja-JP" sz="1862" b="0" i="0" u="none" strike="noStrike" baseline="0" dirty="0">
                <a:effectLst/>
              </a:rPr>
              <a:t>歳以降社員の平均的な収入</a:t>
            </a:r>
            <a:r>
              <a:rPr lang="ja-JP" altLang="en-US" dirty="0"/>
              <a:t>　（</a:t>
            </a:r>
            <a:r>
              <a:rPr lang="en-US" altLang="ja-JP" dirty="0"/>
              <a:t>N</a:t>
            </a:r>
            <a:r>
              <a:rPr lang="ja-JP" altLang="en-US" dirty="0"/>
              <a:t>＝</a:t>
            </a:r>
            <a:r>
              <a:rPr lang="en-US" altLang="ja-JP" dirty="0"/>
              <a:t>2320</a:t>
            </a:r>
            <a:r>
              <a:rPr lang="ja-JP" alt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65歳以降社員の平均的な収入　（N＝2320）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0-40C3-8B11-10A98CBFB4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0-40C3-8B11-10A98CBFB4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0-40C3-8B11-10A98CBFB4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0-40C3-8B11-10A98CBFB4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90E-4C37-AC6D-9B8EF47C6AC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90E-4C37-AC6D-9B8EF47C6AC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1000～1200円未満</c:v>
                </c:pt>
                <c:pt idx="1">
                  <c:v>1200～1400円未満</c:v>
                </c:pt>
                <c:pt idx="2">
                  <c:v>1800円以上</c:v>
                </c:pt>
                <c:pt idx="3">
                  <c:v>1400～1600円未満</c:v>
                </c:pt>
                <c:pt idx="4">
                  <c:v>1000円未満</c:v>
                </c:pt>
                <c:pt idx="5">
                  <c:v>その他</c:v>
                </c:pt>
              </c:strCache>
            </c:strRef>
          </c:cat>
          <c:val>
            <c:numRef>
              <c:f>Sheet1!$B$2:$B$7</c:f>
              <c:numCache>
                <c:formatCode>General</c:formatCode>
                <c:ptCount val="6"/>
                <c:pt idx="0">
                  <c:v>28.7</c:v>
                </c:pt>
                <c:pt idx="1">
                  <c:v>19.7</c:v>
                </c:pt>
                <c:pt idx="2">
                  <c:v>16</c:v>
                </c:pt>
                <c:pt idx="3">
                  <c:v>13.2</c:v>
                </c:pt>
                <c:pt idx="4">
                  <c:v>12.5</c:v>
                </c:pt>
                <c:pt idx="5">
                  <c:v>9.9</c:v>
                </c:pt>
              </c:numCache>
            </c:numRef>
          </c:val>
          <c:extLst>
            <c:ext xmlns:c16="http://schemas.microsoft.com/office/drawing/2014/chart" uri="{C3380CC4-5D6E-409C-BE32-E72D297353CC}">
              <c16:uniqueId val="{00000008-9080-40C3-8B11-10A98CBFB4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1" lang="en-US" altLang="ja-JP" sz="1862" b="0" i="0" u="none" strike="noStrike" baseline="0" dirty="0">
                <a:effectLst/>
              </a:rPr>
              <a:t>65</a:t>
            </a:r>
            <a:r>
              <a:rPr kumimoji="1" lang="ja-JP" altLang="ja-JP" sz="1862" b="0" i="0" u="none" strike="noStrike" baseline="0" dirty="0">
                <a:effectLst/>
              </a:rPr>
              <a:t>歳以降社員の平均的な収入</a:t>
            </a:r>
            <a:r>
              <a:rPr lang="ja-JP" altLang="en-US" dirty="0"/>
              <a:t>　（</a:t>
            </a:r>
            <a:r>
              <a:rPr lang="en-US" altLang="ja-JP" dirty="0"/>
              <a:t>N</a:t>
            </a:r>
            <a:r>
              <a:rPr lang="ja-JP" altLang="en-US" dirty="0"/>
              <a:t>＝</a:t>
            </a:r>
            <a:r>
              <a:rPr lang="en-US" altLang="ja-JP" dirty="0"/>
              <a:t>2320</a:t>
            </a:r>
            <a:r>
              <a:rPr lang="ja-JP" alt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65歳以降社員の平均的な収入　（N＝2320）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0-40C3-8B11-10A98CBFB4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0-40C3-8B11-10A98CBFB4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0-40C3-8B11-10A98CBFB4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0-40C3-8B11-10A98CBFB4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0A1-400F-9D0C-8C29D2C8F63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満足</c:v>
                </c:pt>
                <c:pt idx="1">
                  <c:v>やや満足</c:v>
                </c:pt>
                <c:pt idx="2">
                  <c:v>あまり満足していない</c:v>
                </c:pt>
                <c:pt idx="3">
                  <c:v>不満</c:v>
                </c:pt>
                <c:pt idx="4">
                  <c:v>無回答</c:v>
                </c:pt>
              </c:strCache>
            </c:strRef>
          </c:cat>
          <c:val>
            <c:numRef>
              <c:f>Sheet1!$B$2:$B$6</c:f>
              <c:numCache>
                <c:formatCode>General</c:formatCode>
                <c:ptCount val="5"/>
                <c:pt idx="0">
                  <c:v>24.1</c:v>
                </c:pt>
                <c:pt idx="1">
                  <c:v>62</c:v>
                </c:pt>
                <c:pt idx="2">
                  <c:v>12.2</c:v>
                </c:pt>
                <c:pt idx="3">
                  <c:v>0.5</c:v>
                </c:pt>
                <c:pt idx="4">
                  <c:v>1.2</c:v>
                </c:pt>
              </c:numCache>
            </c:numRef>
          </c:val>
          <c:extLst>
            <c:ext xmlns:c16="http://schemas.microsoft.com/office/drawing/2014/chart" uri="{C3380CC4-5D6E-409C-BE32-E72D297353CC}">
              <c16:uniqueId val="{00000008-9080-40C3-8B11-10A98CBFB4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60～64歳の人事制度　（N＝3105）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C5-4F1C-A173-BD79DA421A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C5-4F1C-A173-BD79DA421A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8C5-4F1C-A173-BD79DA421A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8C5-4F1C-A173-BD79DA421AE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いづれも異なる</c:v>
                </c:pt>
                <c:pt idx="1">
                  <c:v>正社員と同じ</c:v>
                </c:pt>
                <c:pt idx="2">
                  <c:v>非正社員と同じ</c:v>
                </c:pt>
                <c:pt idx="3">
                  <c:v>無回答</c:v>
                </c:pt>
              </c:strCache>
            </c:strRef>
          </c:cat>
          <c:val>
            <c:numRef>
              <c:f>Sheet1!$B$2:$B$5</c:f>
              <c:numCache>
                <c:formatCode>General</c:formatCode>
                <c:ptCount val="4"/>
                <c:pt idx="0">
                  <c:v>38.299999999999997</c:v>
                </c:pt>
                <c:pt idx="1">
                  <c:v>34.299999999999997</c:v>
                </c:pt>
                <c:pt idx="2">
                  <c:v>25.6</c:v>
                </c:pt>
                <c:pt idx="3">
                  <c:v>1.8</c:v>
                </c:pt>
              </c:numCache>
            </c:numRef>
          </c:val>
          <c:extLst>
            <c:ext xmlns:c16="http://schemas.microsoft.com/office/drawing/2014/chart" uri="{C3380CC4-5D6E-409C-BE32-E72D297353CC}">
              <c16:uniqueId val="{00000000-917C-4E5B-AA03-8E589526097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65歳以上の人事制度　（N＝3105）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E6-45BE-8D73-E6CF10CC8F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0E6-45BE-8D73-E6CF10CC8F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0E6-45BE-8D73-E6CF10CC8F0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0E6-45BE-8D73-E6CF10CC8F0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0E6-45BE-8D73-E6CF10CC8F0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非正社員と同じ</c:v>
                </c:pt>
                <c:pt idx="1">
                  <c:v>65歳以上を雇用する制度はない</c:v>
                </c:pt>
                <c:pt idx="2">
                  <c:v>正社員と同じ</c:v>
                </c:pt>
                <c:pt idx="3">
                  <c:v>いづれも異なる（65歳以上を雇用する制度がある）</c:v>
                </c:pt>
                <c:pt idx="4">
                  <c:v>61～64歳社員と同じ</c:v>
                </c:pt>
              </c:strCache>
            </c:strRef>
          </c:cat>
          <c:val>
            <c:numRef>
              <c:f>Sheet1!$B$2:$B$6</c:f>
              <c:numCache>
                <c:formatCode>General</c:formatCode>
                <c:ptCount val="5"/>
                <c:pt idx="0">
                  <c:v>32.299999999999997</c:v>
                </c:pt>
                <c:pt idx="1">
                  <c:v>18.600000000000001</c:v>
                </c:pt>
                <c:pt idx="2">
                  <c:v>15.6</c:v>
                </c:pt>
                <c:pt idx="3">
                  <c:v>15.4</c:v>
                </c:pt>
                <c:pt idx="4">
                  <c:v>14.8</c:v>
                </c:pt>
              </c:numCache>
            </c:numRef>
          </c:val>
          <c:extLst>
            <c:ext xmlns:c16="http://schemas.microsoft.com/office/drawing/2014/chart" uri="{C3380CC4-5D6E-409C-BE32-E72D297353CC}">
              <c16:uniqueId val="{00000000-917C-4E5B-AA03-8E589526097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000" b="0" i="0" u="none" strike="noStrike" kern="1200" spc="0" baseline="0" dirty="0">
                <a:solidFill>
                  <a:prstClr val="black"/>
                </a:solidFill>
              </a:rPr>
              <a:t>令和</a:t>
            </a:r>
            <a:r>
              <a:rPr lang="en-US" altLang="ja-JP" sz="2000" b="0" i="0" u="none" strike="noStrike" kern="1200" spc="0" baseline="0" dirty="0">
                <a:solidFill>
                  <a:prstClr val="black"/>
                </a:solidFill>
              </a:rPr>
              <a:t>2</a:t>
            </a:r>
            <a:r>
              <a:rPr lang="ja-JP" altLang="en-US" sz="2000" b="0" i="0" u="none" strike="noStrike" kern="1200" spc="0" baseline="0" dirty="0">
                <a:solidFill>
                  <a:prstClr val="black"/>
                </a:solidFill>
              </a:rPr>
              <a:t>年改正高年齢者雇用安定法への対応</a:t>
            </a:r>
            <a:r>
              <a:rPr lang="ja-JP" altLang="en-US" dirty="0"/>
              <a:t>（</a:t>
            </a:r>
            <a:r>
              <a:rPr lang="en-US" altLang="ja-JP" dirty="0"/>
              <a:t>N</a:t>
            </a:r>
            <a:r>
              <a:rPr lang="ja-JP" altLang="en-US" dirty="0"/>
              <a:t>＝</a:t>
            </a:r>
            <a:r>
              <a:rPr lang="en-US" altLang="ja-JP" dirty="0"/>
              <a:t>3105</a:t>
            </a:r>
            <a:r>
              <a:rPr lang="ja-JP" alt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令和2年改正高年齢者雇用安定法への対応　（N＝3105）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35-4E4F-97CA-3C6DA928B6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135-4E4F-97CA-3C6DA928B6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135-4E4F-97CA-3C6DA928B6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135-4E4F-97CA-3C6DA928B6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135-4E4F-97CA-3C6DA928B6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まだ検討に入っていない</c:v>
                </c:pt>
                <c:pt idx="1">
                  <c:v>人事総務部門内で検討を始めた</c:v>
                </c:pt>
                <c:pt idx="2">
                  <c:v>就業規則等ですでに定めた</c:v>
                </c:pt>
                <c:pt idx="3">
                  <c:v>努力義務のため検討しなかった</c:v>
                </c:pt>
                <c:pt idx="4">
                  <c:v>経営層との検討を始めた</c:v>
                </c:pt>
              </c:strCache>
            </c:strRef>
          </c:cat>
          <c:val>
            <c:numRef>
              <c:f>Sheet1!$B$2:$B$6</c:f>
              <c:numCache>
                <c:formatCode>General</c:formatCode>
                <c:ptCount val="5"/>
                <c:pt idx="0">
                  <c:v>33.299999999999997</c:v>
                </c:pt>
                <c:pt idx="1">
                  <c:v>23.1</c:v>
                </c:pt>
                <c:pt idx="2">
                  <c:v>18.5</c:v>
                </c:pt>
                <c:pt idx="3">
                  <c:v>9</c:v>
                </c:pt>
                <c:pt idx="4">
                  <c:v>8.9</c:v>
                </c:pt>
              </c:numCache>
            </c:numRef>
          </c:val>
          <c:extLst>
            <c:ext xmlns:c16="http://schemas.microsoft.com/office/drawing/2014/chart" uri="{C3380CC4-5D6E-409C-BE32-E72D297353CC}">
              <c16:uniqueId val="{00000000-917C-4E5B-AA03-8E589526097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000" b="0" i="0" u="none" strike="noStrike" kern="1200" spc="0" baseline="0" dirty="0">
                <a:solidFill>
                  <a:prstClr val="black"/>
                </a:solidFill>
              </a:rPr>
              <a:t>令和</a:t>
            </a:r>
            <a:r>
              <a:rPr lang="en-US" altLang="ja-JP" sz="2000" b="0" i="0" u="none" strike="noStrike" kern="1200" spc="0" baseline="0" dirty="0">
                <a:solidFill>
                  <a:prstClr val="black"/>
                </a:solidFill>
              </a:rPr>
              <a:t>2</a:t>
            </a:r>
            <a:r>
              <a:rPr lang="ja-JP" altLang="en-US" sz="2000" b="0" i="0" u="none" strike="noStrike" kern="1200" spc="0" baseline="0" dirty="0">
                <a:solidFill>
                  <a:prstClr val="black"/>
                </a:solidFill>
              </a:rPr>
              <a:t>年改正高年齢者雇用安定法への対応</a:t>
            </a:r>
            <a:r>
              <a:rPr lang="ja-JP" altLang="en-US" dirty="0"/>
              <a:t>（</a:t>
            </a:r>
            <a:r>
              <a:rPr lang="en-US" altLang="ja-JP" dirty="0"/>
              <a:t>N</a:t>
            </a:r>
            <a:r>
              <a:rPr lang="ja-JP" altLang="en-US" dirty="0"/>
              <a:t>＝</a:t>
            </a:r>
            <a:r>
              <a:rPr lang="en-US" altLang="ja-JP" dirty="0"/>
              <a:t>3105</a:t>
            </a:r>
            <a:r>
              <a:rPr lang="ja-JP" alt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000" b="0" i="0" u="none" strike="noStrike" kern="1200" spc="0" baseline="0" dirty="0">
                <a:solidFill>
                  <a:prstClr val="black"/>
                </a:solidFill>
              </a:rPr>
              <a:t>令和</a:t>
            </a:r>
            <a:r>
              <a:rPr lang="en-US" altLang="ja-JP" sz="2000" b="0" i="0" u="none" strike="noStrike" kern="1200" spc="0" baseline="0" dirty="0">
                <a:solidFill>
                  <a:prstClr val="black"/>
                </a:solidFill>
              </a:rPr>
              <a:t>2</a:t>
            </a:r>
            <a:r>
              <a:rPr lang="ja-JP" altLang="en-US" sz="2000" b="0" i="0" u="none" strike="noStrike" kern="1200" spc="0" baseline="0" dirty="0">
                <a:solidFill>
                  <a:prstClr val="black"/>
                </a:solidFill>
              </a:rPr>
              <a:t>年改正高年齢者雇用安定法への対応</a:t>
            </a:r>
            <a:r>
              <a:rPr lang="ja-JP" altLang="en-US" dirty="0"/>
              <a:t>（</a:t>
            </a:r>
            <a:r>
              <a:rPr lang="en-US" altLang="ja-JP" dirty="0"/>
              <a:t>N</a:t>
            </a:r>
            <a:r>
              <a:rPr lang="ja-JP" altLang="en-US" dirty="0"/>
              <a:t>＝</a:t>
            </a:r>
            <a:r>
              <a:rPr lang="en-US" altLang="ja-JP" dirty="0"/>
              <a:t>3105</a:t>
            </a:r>
            <a:r>
              <a:rPr lang="ja-JP" alt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000" b="0" i="0" u="none" strike="noStrike" kern="1200" spc="0" baseline="0" dirty="0">
                <a:solidFill>
                  <a:prstClr val="black"/>
                </a:solidFill>
              </a:rPr>
              <a:t>令和</a:t>
            </a:r>
            <a:r>
              <a:rPr lang="en-US" altLang="ja-JP" sz="2000" b="0" i="0" u="none" strike="noStrike" kern="1200" spc="0" baseline="0" dirty="0">
                <a:solidFill>
                  <a:prstClr val="black"/>
                </a:solidFill>
              </a:rPr>
              <a:t>2</a:t>
            </a:r>
            <a:r>
              <a:rPr lang="ja-JP" altLang="en-US" sz="2000" b="0" i="0" u="none" strike="noStrike" kern="1200" spc="0" baseline="0" dirty="0">
                <a:solidFill>
                  <a:prstClr val="black"/>
                </a:solidFill>
              </a:rPr>
              <a:t>年改正高年齢者雇用安定法への対応</a:t>
            </a:r>
            <a:r>
              <a:rPr lang="ja-JP" altLang="en-US" dirty="0"/>
              <a:t>（</a:t>
            </a:r>
            <a:r>
              <a:rPr lang="en-US" altLang="ja-JP" dirty="0"/>
              <a:t>N</a:t>
            </a:r>
            <a:r>
              <a:rPr lang="ja-JP" altLang="en-US" dirty="0"/>
              <a:t>＝</a:t>
            </a:r>
            <a:r>
              <a:rPr lang="en-US" altLang="ja-JP" dirty="0"/>
              <a:t>3105</a:t>
            </a:r>
            <a:r>
              <a:rPr lang="ja-JP" alt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65歳以降社員の活用制度　（N＝3105）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0-40C3-8B11-10A98CBFB4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0-40C3-8B11-10A98CBFB4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0-40C3-8B11-10A98CBFB4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0-40C3-8B11-10A98CBFB4C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60～64歳の社員とは異なる制度</c:v>
                </c:pt>
                <c:pt idx="1">
                  <c:v>60～64歳の社員と同じ制度</c:v>
                </c:pt>
                <c:pt idx="2">
                  <c:v>わからない</c:v>
                </c:pt>
                <c:pt idx="3">
                  <c:v>その他</c:v>
                </c:pt>
              </c:strCache>
            </c:strRef>
          </c:cat>
          <c:val>
            <c:numRef>
              <c:f>Sheet1!$B$2:$B$5</c:f>
              <c:numCache>
                <c:formatCode>General</c:formatCode>
                <c:ptCount val="4"/>
                <c:pt idx="0">
                  <c:v>42.2</c:v>
                </c:pt>
                <c:pt idx="1">
                  <c:v>22.5</c:v>
                </c:pt>
                <c:pt idx="2">
                  <c:v>31.8</c:v>
                </c:pt>
                <c:pt idx="3">
                  <c:v>3.5</c:v>
                </c:pt>
              </c:numCache>
            </c:numRef>
          </c:val>
          <c:extLst>
            <c:ext xmlns:c16="http://schemas.microsoft.com/office/drawing/2014/chart" uri="{C3380CC4-5D6E-409C-BE32-E72D297353CC}">
              <c16:uniqueId val="{00000008-9080-40C3-8B11-10A98CBFB4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1" lang="ja-JP" altLang="ja-JP" sz="1862" b="0" i="0" u="none" strike="noStrike" baseline="0" dirty="0">
                <a:effectLst/>
              </a:rPr>
              <a:t>短時間・短日数勤務の対象となる</a:t>
            </a:r>
            <a:r>
              <a:rPr kumimoji="1" lang="en-US" altLang="ja-JP" sz="1862" b="0" i="0" u="none" strike="noStrike" baseline="0" dirty="0">
                <a:effectLst/>
              </a:rPr>
              <a:t>65</a:t>
            </a:r>
            <a:r>
              <a:rPr kumimoji="1" lang="ja-JP" altLang="ja-JP" sz="1862" b="0" i="0" u="none" strike="noStrike" baseline="0" dirty="0">
                <a:effectLst/>
              </a:rPr>
              <a:t>歳以降社員の割合</a:t>
            </a:r>
            <a:r>
              <a:rPr lang="ja-JP" altLang="en-US" dirty="0"/>
              <a:t>　（</a:t>
            </a:r>
            <a:r>
              <a:rPr lang="en-US" altLang="ja-JP" dirty="0"/>
              <a:t>N</a:t>
            </a:r>
            <a:r>
              <a:rPr lang="ja-JP" altLang="en-US" dirty="0"/>
              <a:t>＝</a:t>
            </a:r>
            <a:r>
              <a:rPr lang="en-US" altLang="ja-JP" dirty="0"/>
              <a:t>3105</a:t>
            </a:r>
            <a:r>
              <a:rPr lang="ja-JP" alt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60～64歳の人事制度　（N＝3105）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0-40C3-8B11-10A98CBFB4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0-40C3-8B11-10A98CBFB4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0-40C3-8B11-10A98CBFB4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0-40C3-8B11-10A98CBFB4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264-470F-982B-1B7673D6696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65歳以上の全社員に適用</c:v>
                </c:pt>
                <c:pt idx="1">
                  <c:v>適用無し（フルタイム）</c:v>
                </c:pt>
                <c:pt idx="2">
                  <c:v>2～4割程度</c:v>
                </c:pt>
                <c:pt idx="3">
                  <c:v>その他の割合</c:v>
                </c:pt>
                <c:pt idx="4">
                  <c:v>未定</c:v>
                </c:pt>
              </c:strCache>
            </c:strRef>
          </c:cat>
          <c:val>
            <c:numRef>
              <c:f>Sheet1!$B$2:$B$6</c:f>
              <c:numCache>
                <c:formatCode>General</c:formatCode>
                <c:ptCount val="5"/>
                <c:pt idx="0">
                  <c:v>13.3</c:v>
                </c:pt>
                <c:pt idx="1">
                  <c:v>12.8</c:v>
                </c:pt>
                <c:pt idx="2">
                  <c:v>8.1999999999999993</c:v>
                </c:pt>
                <c:pt idx="3">
                  <c:v>21.3</c:v>
                </c:pt>
                <c:pt idx="4">
                  <c:v>44.4</c:v>
                </c:pt>
              </c:numCache>
            </c:numRef>
          </c:val>
          <c:extLst>
            <c:ext xmlns:c16="http://schemas.microsoft.com/office/drawing/2014/chart" uri="{C3380CC4-5D6E-409C-BE32-E72D297353CC}">
              <c16:uniqueId val="{00000008-9080-40C3-8B11-10A98CBFB4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A54F9-246B-479A-9B13-B04041D8AC5B}" type="datetimeFigureOut">
              <a:rPr kumimoji="1" lang="ja-JP" altLang="en-US" smtClean="0"/>
              <a:t>2023/11/27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91445-57E3-4ED2-8C77-6086D7BDA31A}" type="slidenum">
              <a:rPr kumimoji="1" lang="ja-JP" altLang="en-US" smtClean="0"/>
              <a:t>‹#›</a:t>
            </a:fld>
            <a:endParaRPr kumimoji="1" lang="ja-JP" altLang="en-US"/>
          </a:p>
        </p:txBody>
      </p:sp>
    </p:spTree>
    <p:extLst>
      <p:ext uri="{BB962C8B-B14F-4D97-AF65-F5344CB8AC3E}">
        <p14:creationId xmlns:p14="http://schemas.microsoft.com/office/powerpoint/2010/main" val="2645241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EF711A1-D6CA-4A9E-98B5-0B7E7229FB3B}" type="datetime1">
              <a:rPr kumimoji="1" lang="ja-JP" altLang="en-US" smtClean="0"/>
              <a:t>2023/11/27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93499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195F76-6CA0-494D-B61A-373310210E9C}" type="datetime1">
              <a:rPr kumimoji="1" lang="ja-JP" altLang="en-US" smtClean="0"/>
              <a:t>2023/11/27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393738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01B302-73D7-4503-9FE2-9C0C1FA4229B}" type="datetime1">
              <a:rPr kumimoji="1" lang="ja-JP" altLang="en-US" smtClean="0"/>
              <a:t>2023/11/27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322043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763DA9-0B98-4803-A8EE-E0A57DDE57DB}" type="datetime1">
              <a:rPr kumimoji="1" lang="ja-JP" altLang="en-US" smtClean="0"/>
              <a:t>2023/11/27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170809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96FA382-598E-4D41-8909-719B62BE1464}" type="datetime1">
              <a:rPr kumimoji="1" lang="ja-JP" altLang="en-US" smtClean="0"/>
              <a:t>2023/11/27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419673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3EF83-560B-414B-92C1-54DAE968063B}" type="datetime1">
              <a:rPr kumimoji="1" lang="ja-JP" altLang="en-US" smtClean="0"/>
              <a:t>2023/11/27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348400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FB0CA1D-E42E-483E-9B35-277D9C1A50CF}" type="datetime1">
              <a:rPr kumimoji="1" lang="ja-JP" altLang="en-US" smtClean="0"/>
              <a:t>2023/11/27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108685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29E1B8D-4069-41B5-9026-88BE21D510E8}" type="datetime1">
              <a:rPr kumimoji="1" lang="ja-JP" altLang="en-US" smtClean="0"/>
              <a:t>2023/11/27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65358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B97855-1C6A-44BE-93E7-7ABC2030620F}" type="datetime1">
              <a:rPr kumimoji="1" lang="ja-JP" altLang="en-US" smtClean="0"/>
              <a:t>2023/11/27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142908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56C64F-434B-41F0-9D6C-D911E80BA1F1}" type="datetime1">
              <a:rPr kumimoji="1" lang="ja-JP" altLang="en-US" smtClean="0"/>
              <a:t>2023/11/27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171726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FD9249-6988-4C35-A549-07067DCDBB94}" type="datetime1">
              <a:rPr kumimoji="1" lang="ja-JP" altLang="en-US" smtClean="0"/>
              <a:t>2023/11/27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345044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21639-1895-4530-9B70-EBE7A89132DA}" type="datetime1">
              <a:rPr kumimoji="1" lang="ja-JP" altLang="en-US" smtClean="0"/>
              <a:t>2023/11/27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0C88C-A801-4CA3-877C-750B85180883}" type="slidenum">
              <a:rPr kumimoji="1" lang="ja-JP" altLang="en-US" smtClean="0"/>
              <a:t>‹#›</a:t>
            </a:fld>
            <a:endParaRPr kumimoji="1" lang="ja-JP" altLang="en-US"/>
          </a:p>
        </p:txBody>
      </p:sp>
    </p:spTree>
    <p:extLst>
      <p:ext uri="{BB962C8B-B14F-4D97-AF65-F5344CB8AC3E}">
        <p14:creationId xmlns:p14="http://schemas.microsoft.com/office/powerpoint/2010/main" val="179871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mhlw.go.jp/content/11703000/000715048.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mhlw.go.jp/file/04-Houdouhappyou-11201250-Roudoukijunkyoku-Roudoujoukenseisakuka/0000177137.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jeed.go.jp/elderly/subsidy/index.html" TargetMode="External"/><Relationship Id="rId2" Type="http://schemas.openxmlformats.org/officeDocument/2006/relationships/hyperlink" Target="https://www.mhlw.go.jp/stf/seisakunitsuite/bunya/koyou_roudou/koyou/kyufukin/index_00007.htm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2880B6A2-C677-4C8B-50BB-7FD33DD1BC6E}"/>
              </a:ext>
            </a:extLst>
          </p:cNvPr>
          <p:cNvSpPr/>
          <p:nvPr/>
        </p:nvSpPr>
        <p:spPr>
          <a:xfrm>
            <a:off x="1783976" y="1577788"/>
            <a:ext cx="8202706" cy="1766047"/>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367246" y="1906138"/>
            <a:ext cx="9144000" cy="1424894"/>
          </a:xfrm>
        </p:spPr>
        <p:txBody>
          <a:bodyPr>
            <a:normAutofit fontScale="90000"/>
          </a:bodyPr>
          <a:lstStyle/>
          <a:p>
            <a:r>
              <a:rPr kumimoji="1" lang="ja-JP" altLang="en-US" b="1" dirty="0"/>
              <a:t>定年</a:t>
            </a:r>
            <a:r>
              <a:rPr lang="ja-JP" altLang="en-US" b="1" dirty="0"/>
              <a:t>引き</a:t>
            </a:r>
            <a:r>
              <a:rPr kumimoji="1" lang="ja-JP" altLang="en-US" b="1" dirty="0"/>
              <a:t>上げに伴う　　</a:t>
            </a:r>
            <a:br>
              <a:rPr kumimoji="1" lang="en-US" altLang="ja-JP" b="1" dirty="0"/>
            </a:br>
            <a:r>
              <a:rPr lang="ja-JP" altLang="en-US" b="1" dirty="0"/>
              <a:t>高齢層</a:t>
            </a:r>
            <a:r>
              <a:rPr kumimoji="1" lang="ja-JP" altLang="en-US" b="1" dirty="0"/>
              <a:t>の雇用に</a:t>
            </a:r>
            <a:r>
              <a:rPr lang="ja-JP" altLang="en-US" b="1" dirty="0"/>
              <a:t>ついて</a:t>
            </a:r>
            <a:endParaRPr kumimoji="1" lang="ja-JP" altLang="en-US" b="1" dirty="0"/>
          </a:p>
        </p:txBody>
      </p:sp>
      <p:sp>
        <p:nvSpPr>
          <p:cNvPr id="3" name="サブタイトル 2"/>
          <p:cNvSpPr>
            <a:spLocks noGrp="1"/>
          </p:cNvSpPr>
          <p:nvPr>
            <p:ph type="subTitle" idx="1"/>
          </p:nvPr>
        </p:nvSpPr>
        <p:spPr>
          <a:xfrm>
            <a:off x="3927565" y="5052015"/>
            <a:ext cx="9144000" cy="1655762"/>
          </a:xfrm>
        </p:spPr>
        <p:txBody>
          <a:bodyPr/>
          <a:lstStyle/>
          <a:p>
            <a:r>
              <a:rPr kumimoji="1" lang="ja-JP" altLang="en-US" dirty="0"/>
              <a:t>　　　　　　　　　　　　　</a:t>
            </a:r>
            <a:r>
              <a:rPr kumimoji="1" lang="en-US" altLang="ja-JP" dirty="0"/>
              <a:t>2023.12.18</a:t>
            </a:r>
          </a:p>
          <a:p>
            <a:r>
              <a:rPr kumimoji="1" lang="ja-JP" altLang="en-US" dirty="0"/>
              <a:t>三重県産業支援センター　よろず支援拠点</a:t>
            </a:r>
            <a:endParaRPr kumimoji="1" lang="en-US" altLang="ja-JP" dirty="0"/>
          </a:p>
          <a:p>
            <a:r>
              <a:rPr lang="ja-JP" altLang="en-US" dirty="0"/>
              <a:t>コーディネーター：中村　敏夫</a:t>
            </a:r>
            <a:endParaRPr kumimoji="1" lang="ja-JP" altLang="en-US" dirty="0"/>
          </a:p>
        </p:txBody>
      </p:sp>
      <p:sp>
        <p:nvSpPr>
          <p:cNvPr id="5" name="スライド番号プレースホルダー 4">
            <a:extLst>
              <a:ext uri="{FF2B5EF4-FFF2-40B4-BE49-F238E27FC236}">
                <a16:creationId xmlns:a16="http://schemas.microsoft.com/office/drawing/2014/main" id="{7A8F175F-0F04-1BC1-3948-5326107BDA74}"/>
              </a:ext>
            </a:extLst>
          </p:cNvPr>
          <p:cNvSpPr>
            <a:spLocks noGrp="1"/>
          </p:cNvSpPr>
          <p:nvPr>
            <p:ph type="sldNum" sz="quarter" idx="12"/>
          </p:nvPr>
        </p:nvSpPr>
        <p:spPr/>
        <p:txBody>
          <a:bodyPr/>
          <a:lstStyle/>
          <a:p>
            <a:fld id="{51C0C88C-A801-4CA3-877C-750B85180883}" type="slidenum">
              <a:rPr kumimoji="1" lang="ja-JP" altLang="en-US" smtClean="0"/>
              <a:t>1</a:t>
            </a:fld>
            <a:endParaRPr kumimoji="1" lang="ja-JP" altLang="en-US"/>
          </a:p>
        </p:txBody>
      </p:sp>
    </p:spTree>
    <p:extLst>
      <p:ext uri="{BB962C8B-B14F-4D97-AF65-F5344CB8AC3E}">
        <p14:creationId xmlns:p14="http://schemas.microsoft.com/office/powerpoint/2010/main" val="194966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59785" y="598872"/>
            <a:ext cx="54296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70</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歳までの雇用・就労基準</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832648" y="1297212"/>
            <a:ext cx="1020343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歳までの雇用・就労基準（予定も含む）について、</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「本人の希望があること」が</a:t>
            </a:r>
            <a:r>
              <a:rPr lang="en-US" altLang="ja-JP" dirty="0">
                <a:solidFill>
                  <a:srgbClr val="FF0000"/>
                </a:solidFill>
                <a:latin typeface="游ゴシック" panose="020F0502020204030204"/>
                <a:ea typeface="游ゴシック" panose="020B0400000000000000" pitchFamily="50" charset="-128"/>
              </a:rPr>
              <a:t>79.7</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「健康基準を満たすこと」が</a:t>
            </a:r>
            <a:r>
              <a:rPr lang="en-US" altLang="ja-JP" dirty="0">
                <a:solidFill>
                  <a:prstClr val="black"/>
                </a:solidFill>
                <a:latin typeface="游ゴシック" panose="020F0502020204030204"/>
                <a:ea typeface="游ゴシック" panose="020B0400000000000000" pitchFamily="50" charset="-128"/>
              </a:rPr>
              <a:t>65.3</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％、「勤務態度の基準を満たすこと」が</a:t>
            </a:r>
            <a:r>
              <a:rPr lang="en-US" altLang="ja-JP" dirty="0">
                <a:solidFill>
                  <a:prstClr val="black"/>
                </a:solidFill>
                <a:latin typeface="游ゴシック" panose="020F0502020204030204"/>
                <a:ea typeface="游ゴシック" panose="020B0400000000000000" pitchFamily="50" charset="-128"/>
              </a:rPr>
              <a:t>47.8</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「人事評価の基準を満たすこと」が</a:t>
            </a:r>
            <a:r>
              <a:rPr lang="en-US" altLang="ja-JP" dirty="0">
                <a:solidFill>
                  <a:prstClr val="black"/>
                </a:solidFill>
                <a:latin typeface="游ゴシック" panose="020F0502020204030204"/>
                <a:ea typeface="游ゴシック" panose="020B0400000000000000" pitchFamily="50" charset="-128"/>
              </a:rPr>
              <a:t>38.6</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％、となっている。</a:t>
            </a:r>
          </a:p>
        </p:txBody>
      </p:sp>
      <p:pic>
        <p:nvPicPr>
          <p:cNvPr id="5" name="図 4">
            <a:extLst>
              <a:ext uri="{FF2B5EF4-FFF2-40B4-BE49-F238E27FC236}">
                <a16:creationId xmlns:a16="http://schemas.microsoft.com/office/drawing/2014/main" id="{6CE0FB9C-4977-F12F-5C41-CBD099AD0E49}"/>
              </a:ext>
            </a:extLst>
          </p:cNvPr>
          <p:cNvPicPr>
            <a:picLocks noChangeAspect="1"/>
          </p:cNvPicPr>
          <p:nvPr/>
        </p:nvPicPr>
        <p:blipFill>
          <a:blip r:embed="rId2"/>
          <a:stretch>
            <a:fillRect/>
          </a:stretch>
        </p:blipFill>
        <p:spPr>
          <a:xfrm>
            <a:off x="989520" y="2443248"/>
            <a:ext cx="10046562" cy="2487720"/>
          </a:xfrm>
          <a:prstGeom prst="rect">
            <a:avLst/>
          </a:prstGeom>
        </p:spPr>
      </p:pic>
      <p:sp>
        <p:nvSpPr>
          <p:cNvPr id="6" name="テキスト ボックス 5">
            <a:extLst>
              <a:ext uri="{FF2B5EF4-FFF2-40B4-BE49-F238E27FC236}">
                <a16:creationId xmlns:a16="http://schemas.microsoft.com/office/drawing/2014/main" id="{EFDE29A1-0194-F932-5481-F1CB30AE6CA1}"/>
              </a:ext>
            </a:extLst>
          </p:cNvPr>
          <p:cNvSpPr txBox="1"/>
          <p:nvPr/>
        </p:nvSpPr>
        <p:spPr>
          <a:xfrm>
            <a:off x="882761" y="5081872"/>
            <a:ext cx="10829788" cy="1754326"/>
          </a:xfrm>
          <a:prstGeom prst="rect">
            <a:avLst/>
          </a:prstGeom>
          <a:noFill/>
        </p:spPr>
        <p:txBody>
          <a:bodyPr wrap="square" rtlCol="0">
            <a:spAutoFit/>
          </a:bodyPr>
          <a:lstStyle/>
          <a:p>
            <a:r>
              <a:rPr lang="ja-JP" altLang="en-US" dirty="0"/>
              <a:t>「本人の希望があること」を重視している</a:t>
            </a:r>
            <a:r>
              <a:rPr kumimoji="1" lang="ja-JP" altLang="en-US" dirty="0"/>
              <a:t>企業は、</a:t>
            </a:r>
            <a:endParaRPr lang="en-US" altLang="ja-JP" dirty="0"/>
          </a:p>
          <a:p>
            <a:r>
              <a:rPr lang="ja-JP" altLang="en-US" dirty="0"/>
              <a:t>「生活関連、娯楽業」が</a:t>
            </a:r>
            <a:r>
              <a:rPr lang="en-US" altLang="ja-JP" dirty="0"/>
              <a:t>90.9</a:t>
            </a:r>
            <a:r>
              <a:rPr lang="ja-JP" altLang="en-US" dirty="0"/>
              <a:t>％、「金融・保険業」が</a:t>
            </a:r>
            <a:r>
              <a:rPr lang="en-US" altLang="ja-JP" dirty="0"/>
              <a:t>84.6</a:t>
            </a:r>
            <a:r>
              <a:rPr lang="ja-JP" altLang="en-US" dirty="0"/>
              <a:t>％、「卸売、小売業」が</a:t>
            </a:r>
            <a:r>
              <a:rPr lang="en-US" altLang="ja-JP" dirty="0"/>
              <a:t>84.2</a:t>
            </a:r>
            <a:r>
              <a:rPr lang="ja-JP" altLang="en-US" dirty="0"/>
              <a:t>％と高く</a:t>
            </a:r>
            <a:endParaRPr lang="en-US" altLang="ja-JP" dirty="0"/>
          </a:p>
          <a:p>
            <a:endParaRPr lang="en-US" altLang="ja-JP" dirty="0">
              <a:solidFill>
                <a:prstClr val="black"/>
              </a:solidFill>
            </a:endParaRPr>
          </a:p>
          <a:p>
            <a:r>
              <a:rPr lang="ja-JP" altLang="en-US" dirty="0">
                <a:solidFill>
                  <a:prstClr val="black"/>
                </a:solidFill>
              </a:rPr>
              <a:t>「健康基準を満たすこと」を重視している企業は、</a:t>
            </a:r>
            <a:endParaRPr lang="en-US" altLang="ja-JP" dirty="0">
              <a:solidFill>
                <a:prstClr val="black"/>
              </a:solidFill>
            </a:endParaRPr>
          </a:p>
          <a:p>
            <a:r>
              <a:rPr lang="ja-JP" altLang="en-US" dirty="0">
                <a:solidFill>
                  <a:prstClr val="black"/>
                </a:solidFill>
              </a:rPr>
              <a:t>「運輸・郵便業」</a:t>
            </a:r>
            <a:r>
              <a:rPr lang="en-US" altLang="ja-JP" dirty="0">
                <a:solidFill>
                  <a:prstClr val="black"/>
                </a:solidFill>
              </a:rPr>
              <a:t>75.0</a:t>
            </a:r>
            <a:r>
              <a:rPr lang="ja-JP" altLang="en-US" dirty="0">
                <a:solidFill>
                  <a:prstClr val="black"/>
                </a:solidFill>
              </a:rPr>
              <a:t>％、「生活関連・娯楽業」</a:t>
            </a:r>
            <a:r>
              <a:rPr lang="en-US" altLang="ja-JP" dirty="0">
                <a:solidFill>
                  <a:prstClr val="black"/>
                </a:solidFill>
              </a:rPr>
              <a:t>72.7</a:t>
            </a:r>
            <a:r>
              <a:rPr lang="ja-JP" altLang="en-US" dirty="0">
                <a:solidFill>
                  <a:prstClr val="black"/>
                </a:solidFill>
              </a:rPr>
              <a:t>％と高くなっている。</a:t>
            </a:r>
            <a:endParaRPr lang="en-US" altLang="ja-JP" dirty="0">
              <a:solidFill>
                <a:prstClr val="black"/>
              </a:solidFill>
            </a:endParaRPr>
          </a:p>
          <a:p>
            <a:endParaRPr lang="en-US" altLang="ja-JP" dirty="0"/>
          </a:p>
        </p:txBody>
      </p:sp>
      <p:sp>
        <p:nvSpPr>
          <p:cNvPr id="4" name="スライド番号プレースホルダー 3">
            <a:extLst>
              <a:ext uri="{FF2B5EF4-FFF2-40B4-BE49-F238E27FC236}">
                <a16:creationId xmlns:a16="http://schemas.microsoft.com/office/drawing/2014/main" id="{509B4794-AD4F-A382-0D9F-06DF9A3889EE}"/>
              </a:ext>
            </a:extLst>
          </p:cNvPr>
          <p:cNvSpPr>
            <a:spLocks noGrp="1"/>
          </p:cNvSpPr>
          <p:nvPr>
            <p:ph type="sldNum" sz="quarter" idx="12"/>
          </p:nvPr>
        </p:nvSpPr>
        <p:spPr/>
        <p:txBody>
          <a:bodyPr/>
          <a:lstStyle/>
          <a:p>
            <a:fld id="{51C0C88C-A801-4CA3-877C-750B85180883}" type="slidenum">
              <a:rPr kumimoji="1" lang="ja-JP" altLang="en-US" smtClean="0"/>
              <a:t>10</a:t>
            </a:fld>
            <a:endParaRPr kumimoji="1" lang="ja-JP" altLang="en-US"/>
          </a:p>
        </p:txBody>
      </p:sp>
    </p:spTree>
    <p:extLst>
      <p:ext uri="{BB962C8B-B14F-4D97-AF65-F5344CB8AC3E}">
        <p14:creationId xmlns:p14="http://schemas.microsoft.com/office/powerpoint/2010/main" val="221757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86934" y="664224"/>
            <a:ext cx="44710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u="sng" dirty="0">
                <a:solidFill>
                  <a:prstClr val="black"/>
                </a:solidFill>
                <a:latin typeface="游ゴシック" panose="020F0502020204030204"/>
                <a:ea typeface="游ゴシック" panose="020B0400000000000000" pitchFamily="50" charset="-128"/>
              </a:rPr>
              <a:t>3</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lang="en-US" altLang="ja-JP" sz="2400" u="sng" dirty="0">
                <a:solidFill>
                  <a:prstClr val="black"/>
                </a:solidFill>
                <a:latin typeface="游ゴシック" panose="020F0502020204030204"/>
                <a:ea typeface="游ゴシック" panose="020B0400000000000000" pitchFamily="50" charset="-128"/>
              </a:rPr>
              <a:t>1</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歳到達以降のキャリア</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3" name="テキスト ボックス 2"/>
          <p:cNvSpPr txBox="1"/>
          <p:nvPr/>
        </p:nvSpPr>
        <p:spPr>
          <a:xfrm>
            <a:off x="1327501" y="1447823"/>
            <a:ext cx="922079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a:t>
            </a:r>
            <a:r>
              <a:rPr lang="ja-JP" altLang="en-US" dirty="0">
                <a:solidFill>
                  <a:prstClr val="black"/>
                </a:solidFill>
                <a:latin typeface="游ゴシック" panose="020F0502020204030204"/>
                <a:ea typeface="游ゴシック" panose="020B0400000000000000" pitchFamily="50" charset="-128"/>
              </a:rPr>
              <a:t>に到達する社員の</a:t>
            </a:r>
            <a:r>
              <a:rPr lang="en-US" altLang="ja-JP" dirty="0">
                <a:solidFill>
                  <a:prstClr val="black"/>
                </a:solidFill>
                <a:latin typeface="游ゴシック" panose="020F0502020204030204"/>
                <a:ea typeface="游ゴシック" panose="020B0400000000000000" pitchFamily="50" charset="-128"/>
              </a:rPr>
              <a:t>65</a:t>
            </a:r>
            <a:r>
              <a:rPr lang="ja-JP" altLang="en-US" dirty="0">
                <a:solidFill>
                  <a:prstClr val="black"/>
                </a:solidFill>
                <a:latin typeface="游ゴシック" panose="020F0502020204030204"/>
                <a:ea typeface="游ゴシック" panose="020B0400000000000000" pitchFamily="50" charset="-128"/>
              </a:rPr>
              <a:t>歳以降のキャリア</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について、</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「自社を退職する人」が</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49.8</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「自社内で雇用を続ける人」が</a:t>
            </a:r>
            <a:r>
              <a:rPr lang="en-US" altLang="ja-JP" dirty="0">
                <a:solidFill>
                  <a:prstClr val="black"/>
                </a:solidFill>
                <a:latin typeface="游ゴシック" panose="020F0502020204030204"/>
                <a:ea typeface="游ゴシック" panose="020B0400000000000000" pitchFamily="50" charset="-128"/>
              </a:rPr>
              <a:t>41.1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ja-JP" altLang="en-US" dirty="0">
                <a:solidFill>
                  <a:prstClr val="black"/>
                </a:solidFill>
                <a:latin typeface="游ゴシック" panose="020F0502020204030204"/>
                <a:ea typeface="游ゴシック" panose="020B0400000000000000" pitchFamily="50" charset="-128"/>
              </a:rPr>
              <a:t>が</a:t>
            </a:r>
            <a:r>
              <a:rPr lang="en-US" altLang="ja-JP" dirty="0">
                <a:solidFill>
                  <a:prstClr val="black"/>
                </a:solidFill>
                <a:latin typeface="游ゴシック" panose="020F0502020204030204"/>
                <a:ea typeface="游ゴシック" panose="020B0400000000000000" pitchFamily="50" charset="-128"/>
              </a:rPr>
              <a:t>9</a:t>
            </a:r>
            <a:r>
              <a:rPr lang="ja-JP" altLang="en-US" dirty="0">
                <a:solidFill>
                  <a:prstClr val="black"/>
                </a:solidFill>
                <a:latin typeface="游ゴシック" panose="020F0502020204030204"/>
                <a:ea typeface="游ゴシック" panose="020B0400000000000000" pitchFamily="50" charset="-128"/>
              </a:rPr>
              <a:t>割を占め「子会社・関連会社で雇用」が</a:t>
            </a:r>
            <a:r>
              <a:rPr lang="en-US" altLang="ja-JP" dirty="0">
                <a:solidFill>
                  <a:prstClr val="black"/>
                </a:solidFill>
                <a:latin typeface="游ゴシック" panose="020F0502020204030204"/>
                <a:ea typeface="游ゴシック" panose="020B0400000000000000" pitchFamily="50" charset="-128"/>
              </a:rPr>
              <a:t>3.5</a:t>
            </a:r>
            <a:r>
              <a:rPr lang="ja-JP" altLang="en-US" dirty="0">
                <a:solidFill>
                  <a:prstClr val="black"/>
                </a:solidFill>
                <a:latin typeface="游ゴシック" panose="020F0502020204030204"/>
                <a:ea typeface="游ゴシック" panose="020B0400000000000000" pitchFamily="50" charset="-128"/>
              </a:rPr>
              <a:t>％</a:t>
            </a:r>
            <a:endParaRPr lang="en-US" altLang="ja-JP"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「業務委託での就労」</a:t>
            </a:r>
            <a:r>
              <a:rPr lang="ja-JP" altLang="en-US" dirty="0">
                <a:solidFill>
                  <a:prstClr val="black"/>
                </a:solidFill>
                <a:latin typeface="游ゴシック" panose="020F0502020204030204"/>
                <a:ea typeface="游ゴシック" panose="020B0400000000000000" pitchFamily="50" charset="-128"/>
              </a:rPr>
              <a:t>は</a:t>
            </a:r>
            <a:r>
              <a:rPr lang="en-US" altLang="ja-JP" dirty="0">
                <a:solidFill>
                  <a:prstClr val="black"/>
                </a:solidFill>
                <a:latin typeface="游ゴシック" panose="020F0502020204030204"/>
                <a:ea typeface="游ゴシック" panose="020B0400000000000000" pitchFamily="50" charset="-128"/>
              </a:rPr>
              <a:t>3.1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％、「社会貢献事業での就労」が</a:t>
            </a:r>
            <a:r>
              <a:rPr lang="en-US" altLang="ja-JP" dirty="0">
                <a:solidFill>
                  <a:prstClr val="black"/>
                </a:solidFill>
                <a:latin typeface="游ゴシック" panose="020F0502020204030204"/>
                <a:ea typeface="游ゴシック" panose="020B0400000000000000" pitchFamily="50" charset="-128"/>
              </a:rPr>
              <a:t>0.8</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％、となっている。</a:t>
            </a:r>
          </a:p>
        </p:txBody>
      </p:sp>
      <p:pic>
        <p:nvPicPr>
          <p:cNvPr id="6" name="図 5">
            <a:extLst>
              <a:ext uri="{FF2B5EF4-FFF2-40B4-BE49-F238E27FC236}">
                <a16:creationId xmlns:a16="http://schemas.microsoft.com/office/drawing/2014/main" id="{635B3467-B375-09AE-1DEB-C23CAA44FB67}"/>
              </a:ext>
            </a:extLst>
          </p:cNvPr>
          <p:cNvPicPr>
            <a:picLocks noChangeAspect="1"/>
          </p:cNvPicPr>
          <p:nvPr/>
        </p:nvPicPr>
        <p:blipFill>
          <a:blip r:embed="rId2"/>
          <a:stretch>
            <a:fillRect/>
          </a:stretch>
        </p:blipFill>
        <p:spPr>
          <a:xfrm>
            <a:off x="844434" y="2549683"/>
            <a:ext cx="10218014" cy="1833777"/>
          </a:xfrm>
          <a:prstGeom prst="rect">
            <a:avLst/>
          </a:prstGeom>
        </p:spPr>
      </p:pic>
      <p:sp>
        <p:nvSpPr>
          <p:cNvPr id="7" name="テキスト ボックス 6">
            <a:extLst>
              <a:ext uri="{FF2B5EF4-FFF2-40B4-BE49-F238E27FC236}">
                <a16:creationId xmlns:a16="http://schemas.microsoft.com/office/drawing/2014/main" id="{EFDE29A1-0194-F932-5481-F1CB30AE6CA1}"/>
              </a:ext>
            </a:extLst>
          </p:cNvPr>
          <p:cNvSpPr txBox="1"/>
          <p:nvPr/>
        </p:nvSpPr>
        <p:spPr>
          <a:xfrm>
            <a:off x="1104830" y="4859804"/>
            <a:ext cx="10829788" cy="2031325"/>
          </a:xfrm>
          <a:prstGeom prst="rect">
            <a:avLst/>
          </a:prstGeom>
          <a:noFill/>
        </p:spPr>
        <p:txBody>
          <a:bodyPr wrap="square" rtlCol="0">
            <a:spAutoFit/>
          </a:bodyPr>
          <a:lstStyle/>
          <a:p>
            <a:r>
              <a:rPr lang="ja-JP" altLang="en-US" dirty="0"/>
              <a:t>「自社を退職する人」は</a:t>
            </a:r>
            <a:endParaRPr lang="en-US" altLang="ja-JP" dirty="0"/>
          </a:p>
          <a:p>
            <a:r>
              <a:rPr lang="ja-JP" altLang="en-US" dirty="0"/>
              <a:t>「金融・保険業」では</a:t>
            </a:r>
            <a:r>
              <a:rPr lang="en-US" altLang="ja-JP" dirty="0"/>
              <a:t>73.7</a:t>
            </a:r>
            <a:r>
              <a:rPr lang="ja-JP" altLang="en-US" dirty="0"/>
              <a:t>％と高く、「医療・福祉業」は</a:t>
            </a:r>
            <a:r>
              <a:rPr lang="en-US" altLang="ja-JP" dirty="0"/>
              <a:t>28.9</a:t>
            </a:r>
            <a:r>
              <a:rPr lang="ja-JP" altLang="en-US" dirty="0"/>
              <a:t>％と低くなっている。</a:t>
            </a:r>
            <a:endParaRPr lang="en-US" altLang="ja-JP" dirty="0"/>
          </a:p>
          <a:p>
            <a:endParaRPr lang="en-US" altLang="ja-JP" dirty="0"/>
          </a:p>
          <a:p>
            <a:r>
              <a:rPr lang="ja-JP" altLang="en-US" dirty="0">
                <a:solidFill>
                  <a:prstClr val="black"/>
                </a:solidFill>
              </a:rPr>
              <a:t>「自社内で雇用を続ける人」は逆に</a:t>
            </a:r>
            <a:endParaRPr lang="en-US" altLang="ja-JP" dirty="0">
              <a:solidFill>
                <a:prstClr val="black"/>
              </a:solidFill>
            </a:endParaRPr>
          </a:p>
          <a:p>
            <a:r>
              <a:rPr lang="ja-JP" altLang="en-US" dirty="0"/>
              <a:t>「医療・福祉業」では</a:t>
            </a:r>
            <a:r>
              <a:rPr lang="en-US" altLang="ja-JP" dirty="0"/>
              <a:t>63.1</a:t>
            </a:r>
            <a:r>
              <a:rPr lang="ja-JP" altLang="en-US" dirty="0"/>
              <a:t>％と高く、「金融・保険業」は</a:t>
            </a:r>
            <a:r>
              <a:rPr lang="en-US" altLang="ja-JP" dirty="0"/>
              <a:t>23.4</a:t>
            </a:r>
            <a:r>
              <a:rPr lang="ja-JP" altLang="en-US" dirty="0"/>
              <a:t>％と低くなっている。</a:t>
            </a:r>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63902C3A-47F0-C8FF-59C2-D8E509C78290}"/>
              </a:ext>
            </a:extLst>
          </p:cNvPr>
          <p:cNvSpPr>
            <a:spLocks noGrp="1"/>
          </p:cNvSpPr>
          <p:nvPr>
            <p:ph type="sldNum" sz="quarter" idx="12"/>
          </p:nvPr>
        </p:nvSpPr>
        <p:spPr/>
        <p:txBody>
          <a:bodyPr/>
          <a:lstStyle/>
          <a:p>
            <a:fld id="{51C0C88C-A801-4CA3-877C-750B85180883}" type="slidenum">
              <a:rPr kumimoji="1" lang="ja-JP" altLang="en-US" smtClean="0"/>
              <a:t>11</a:t>
            </a:fld>
            <a:endParaRPr kumimoji="1" lang="ja-JP" altLang="en-US"/>
          </a:p>
        </p:txBody>
      </p:sp>
    </p:spTree>
    <p:extLst>
      <p:ext uri="{BB962C8B-B14F-4D97-AF65-F5344CB8AC3E}">
        <p14:creationId xmlns:p14="http://schemas.microsoft.com/office/powerpoint/2010/main" val="303041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97665" y="494368"/>
            <a:ext cx="44710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u="sng" dirty="0">
                <a:solidFill>
                  <a:prstClr val="black"/>
                </a:solidFill>
                <a:latin typeface="游ゴシック" panose="020F0502020204030204"/>
                <a:ea typeface="游ゴシック" panose="020B0400000000000000" pitchFamily="50" charset="-128"/>
              </a:rPr>
              <a:t>3-2</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歳以降社員の在籍状況</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3" name="テキスト ボックス 2"/>
          <p:cNvSpPr txBox="1"/>
          <p:nvPr/>
        </p:nvSpPr>
        <p:spPr>
          <a:xfrm>
            <a:off x="1257281" y="1004313"/>
            <a:ext cx="915186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日時点で、</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歳以降の社員が在籍する企業は、全体の</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74.7</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％である。</a:t>
            </a:r>
            <a:endPar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游ゴシック" panose="020F0502020204030204"/>
                <a:ea typeface="游ゴシック" panose="020B0400000000000000" pitchFamily="50" charset="-128"/>
              </a:rPr>
              <a:t>業種別にみると、「金融業・保険業」</a:t>
            </a:r>
            <a:r>
              <a:rPr lang="en-US" altLang="ja-JP" dirty="0">
                <a:solidFill>
                  <a:prstClr val="black"/>
                </a:solidFill>
                <a:latin typeface="游ゴシック" panose="020F0502020204030204"/>
                <a:ea typeface="游ゴシック" panose="020B0400000000000000" pitchFamily="50" charset="-128"/>
              </a:rPr>
              <a:t>51.2</a:t>
            </a:r>
            <a:r>
              <a:rPr lang="ja-JP" altLang="en-US" dirty="0">
                <a:solidFill>
                  <a:prstClr val="black"/>
                </a:solidFill>
                <a:latin typeface="游ゴシック" panose="020F0502020204030204"/>
                <a:ea typeface="游ゴシック" panose="020B0400000000000000" pitchFamily="50" charset="-128"/>
              </a:rPr>
              <a:t>％、「情報通信業」</a:t>
            </a:r>
            <a:r>
              <a:rPr lang="en-US" altLang="ja-JP" dirty="0">
                <a:solidFill>
                  <a:prstClr val="black"/>
                </a:solidFill>
                <a:latin typeface="游ゴシック" panose="020F0502020204030204"/>
                <a:ea typeface="游ゴシック" panose="020B0400000000000000" pitchFamily="50" charset="-128"/>
              </a:rPr>
              <a:t>43.4</a:t>
            </a:r>
            <a:r>
              <a:rPr lang="ja-JP" altLang="en-US" dirty="0">
                <a:solidFill>
                  <a:prstClr val="black"/>
                </a:solidFill>
                <a:latin typeface="游ゴシック" panose="020F0502020204030204"/>
                <a:ea typeface="游ゴシック" panose="020B0400000000000000" pitchFamily="50" charset="-128"/>
              </a:rPr>
              <a:t>％と在籍割合は低く</a:t>
            </a:r>
            <a:endParaRPr lang="en-US" altLang="ja-JP"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「建設業」</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91.1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％、「医療・福祉業」</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86.4</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％、「運輸業、郵便業」</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86.2</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％と高い。</a:t>
            </a:r>
          </a:p>
        </p:txBody>
      </p:sp>
      <p:graphicFrame>
        <p:nvGraphicFramePr>
          <p:cNvPr id="6" name="グラフ 5"/>
          <p:cNvGraphicFramePr/>
          <p:nvPr/>
        </p:nvGraphicFramePr>
        <p:xfrm>
          <a:off x="2815771" y="2201734"/>
          <a:ext cx="6393543" cy="4262362"/>
        </p:xfrm>
        <a:graphic>
          <a:graphicData uri="http://schemas.openxmlformats.org/drawingml/2006/chart">
            <c:chart xmlns:c="http://schemas.openxmlformats.org/drawingml/2006/chart" xmlns:r="http://schemas.openxmlformats.org/officeDocument/2006/relationships" r:id="rId2"/>
          </a:graphicData>
        </a:graphic>
      </p:graphicFrame>
      <p:pic>
        <p:nvPicPr>
          <p:cNvPr id="7" name="図 6">
            <a:extLst>
              <a:ext uri="{FF2B5EF4-FFF2-40B4-BE49-F238E27FC236}">
                <a16:creationId xmlns:a16="http://schemas.microsoft.com/office/drawing/2014/main" id="{AAC7540A-42D9-C6B2-797A-F7B966BBBCB7}"/>
              </a:ext>
            </a:extLst>
          </p:cNvPr>
          <p:cNvPicPr>
            <a:picLocks noChangeAspect="1"/>
          </p:cNvPicPr>
          <p:nvPr/>
        </p:nvPicPr>
        <p:blipFill>
          <a:blip r:embed="rId3"/>
          <a:stretch>
            <a:fillRect/>
          </a:stretch>
        </p:blipFill>
        <p:spPr>
          <a:xfrm>
            <a:off x="2061133" y="2111338"/>
            <a:ext cx="7148181" cy="4443153"/>
          </a:xfrm>
          <a:prstGeom prst="rect">
            <a:avLst/>
          </a:prstGeom>
        </p:spPr>
      </p:pic>
      <p:sp>
        <p:nvSpPr>
          <p:cNvPr id="4" name="スライド番号プレースホルダー 3">
            <a:extLst>
              <a:ext uri="{FF2B5EF4-FFF2-40B4-BE49-F238E27FC236}">
                <a16:creationId xmlns:a16="http://schemas.microsoft.com/office/drawing/2014/main" id="{07EB8966-BFA5-5298-CD52-16983F59702E}"/>
              </a:ext>
            </a:extLst>
          </p:cNvPr>
          <p:cNvSpPr>
            <a:spLocks noGrp="1"/>
          </p:cNvSpPr>
          <p:nvPr>
            <p:ph type="sldNum" sz="quarter" idx="12"/>
          </p:nvPr>
        </p:nvSpPr>
        <p:spPr/>
        <p:txBody>
          <a:bodyPr/>
          <a:lstStyle/>
          <a:p>
            <a:fld id="{51C0C88C-A801-4CA3-877C-750B85180883}" type="slidenum">
              <a:rPr kumimoji="1" lang="ja-JP" altLang="en-US" smtClean="0"/>
              <a:t>12</a:t>
            </a:fld>
            <a:endParaRPr kumimoji="1" lang="ja-JP" altLang="en-US"/>
          </a:p>
        </p:txBody>
      </p:sp>
    </p:spTree>
    <p:extLst>
      <p:ext uri="{BB962C8B-B14F-4D97-AF65-F5344CB8AC3E}">
        <p14:creationId xmlns:p14="http://schemas.microsoft.com/office/powerpoint/2010/main" val="415037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97665" y="494368"/>
            <a:ext cx="38555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3-3.</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歳以降社員の人数</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57281" y="1004313"/>
            <a:ext cx="9212778" cy="923330"/>
          </a:xfrm>
          <a:prstGeom prst="rect">
            <a:avLst/>
          </a:prstGeom>
          <a:noFill/>
        </p:spPr>
        <p:txBody>
          <a:bodyPr wrap="none" rtlCol="0">
            <a:spAutoFit/>
          </a:bodyPr>
          <a:lstStyle/>
          <a:p>
            <a:pPr lvl="0">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日時点で、</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歳以降の社員が在籍する企業における</a:t>
            </a:r>
            <a:r>
              <a:rPr lang="en-US" altLang="ja-JP" dirty="0">
                <a:solidFill>
                  <a:prstClr val="black"/>
                </a:solidFill>
              </a:rPr>
              <a:t>65</a:t>
            </a:r>
            <a:r>
              <a:rPr lang="ja-JP" altLang="en-US" dirty="0">
                <a:solidFill>
                  <a:prstClr val="black"/>
                </a:solidFill>
              </a:rPr>
              <a:t>歳以降の社員数は</a:t>
            </a:r>
            <a:endParaRPr lang="en-US" altLang="ja-JP" dirty="0">
              <a:solidFill>
                <a:prstClr val="black"/>
              </a:solidFill>
            </a:endParaRPr>
          </a:p>
          <a:p>
            <a:pPr lvl="0">
              <a:defRPr/>
            </a:pPr>
            <a:r>
              <a:rPr kumimoji="1" lang="ja-JP" altLang="en-US" sz="1800" b="0" i="0" u="none" strike="noStrike" kern="1200" cap="none" spc="0" normalizeH="0" baseline="0" noProof="0" dirty="0">
                <a:ln>
                  <a:noFill/>
                </a:ln>
                <a:solidFill>
                  <a:schemeClr val="accent2">
                    <a:lumMod val="75000"/>
                  </a:schemeClr>
                </a:solidFill>
                <a:effectLst/>
                <a:uLnTx/>
                <a:uFillTx/>
                <a:latin typeface="游ゴシック" panose="020F0502020204030204"/>
                <a:ea typeface="游ゴシック" panose="020B0400000000000000" pitchFamily="50" charset="-128"/>
                <a:cs typeface="+mn-cs"/>
              </a:rPr>
              <a:t>「平均値」（ピンク）</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名</a:t>
            </a:r>
            <a:r>
              <a:rPr lang="ja-JP" altLang="en-US" dirty="0">
                <a:solidFill>
                  <a:prstClr val="black"/>
                </a:solidFill>
              </a:rPr>
              <a:t>、</a:t>
            </a:r>
            <a:r>
              <a:rPr lang="ja-JP" altLang="en-US" dirty="0">
                <a:solidFill>
                  <a:schemeClr val="accent1">
                    <a:lumMod val="75000"/>
                  </a:schemeClr>
                </a:solidFill>
              </a:rPr>
              <a:t>「中央値」（ブルー）</a:t>
            </a:r>
            <a:r>
              <a:rPr lang="en-US" altLang="ja-JP" dirty="0">
                <a:solidFill>
                  <a:prstClr val="black"/>
                </a:solidFill>
              </a:rPr>
              <a:t>7.0</a:t>
            </a:r>
            <a:r>
              <a:rPr lang="ja-JP" altLang="en-US" dirty="0">
                <a:solidFill>
                  <a:prstClr val="black"/>
                </a:solidFill>
              </a:rPr>
              <a:t>名である。業種別にみると、</a:t>
            </a:r>
            <a:endParaRPr lang="en-US" altLang="ja-JP" dirty="0">
              <a:solidFill>
                <a:prstClr val="black"/>
              </a:solidFill>
            </a:endParaRPr>
          </a:p>
          <a:p>
            <a:pPr lvl="0">
              <a:defRPr/>
            </a:pPr>
            <a:r>
              <a:rPr lang="ja-JP" altLang="en-US" dirty="0">
                <a:solidFill>
                  <a:prstClr val="black"/>
                </a:solidFill>
              </a:rPr>
              <a:t>「不動産業、物品賃貸業」</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において人数が多い。（平均値</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41.2</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名）</a:t>
            </a:r>
          </a:p>
        </p:txBody>
      </p:sp>
      <p:graphicFrame>
        <p:nvGraphicFramePr>
          <p:cNvPr id="6" name="グラフ 5"/>
          <p:cNvGraphicFramePr/>
          <p:nvPr/>
        </p:nvGraphicFramePr>
        <p:xfrm>
          <a:off x="2815771" y="2201734"/>
          <a:ext cx="6393543" cy="4262362"/>
        </p:xfrm>
        <a:graphic>
          <a:graphicData uri="http://schemas.openxmlformats.org/drawingml/2006/chart">
            <c:chart xmlns:c="http://schemas.openxmlformats.org/drawingml/2006/chart" xmlns:r="http://schemas.openxmlformats.org/officeDocument/2006/relationships" r:id="rId2"/>
          </a:graphicData>
        </a:graphic>
      </p:graphicFrame>
      <p:pic>
        <p:nvPicPr>
          <p:cNvPr id="5" name="図 4">
            <a:extLst>
              <a:ext uri="{FF2B5EF4-FFF2-40B4-BE49-F238E27FC236}">
                <a16:creationId xmlns:a16="http://schemas.microsoft.com/office/drawing/2014/main" id="{8997562B-5FCA-FA34-9A3D-3456F31B63F1}"/>
              </a:ext>
            </a:extLst>
          </p:cNvPr>
          <p:cNvPicPr>
            <a:picLocks noChangeAspect="1"/>
          </p:cNvPicPr>
          <p:nvPr/>
        </p:nvPicPr>
        <p:blipFill>
          <a:blip r:embed="rId3"/>
          <a:stretch>
            <a:fillRect/>
          </a:stretch>
        </p:blipFill>
        <p:spPr>
          <a:xfrm>
            <a:off x="1640665" y="2012668"/>
            <a:ext cx="8940535" cy="4640493"/>
          </a:xfrm>
          <a:prstGeom prst="rect">
            <a:avLst/>
          </a:prstGeom>
        </p:spPr>
      </p:pic>
      <p:sp>
        <p:nvSpPr>
          <p:cNvPr id="4" name="スライド番号プレースホルダー 3">
            <a:extLst>
              <a:ext uri="{FF2B5EF4-FFF2-40B4-BE49-F238E27FC236}">
                <a16:creationId xmlns:a16="http://schemas.microsoft.com/office/drawing/2014/main" id="{84D718ED-2FDD-E03A-6528-88CF16D9A778}"/>
              </a:ext>
            </a:extLst>
          </p:cNvPr>
          <p:cNvSpPr>
            <a:spLocks noGrp="1"/>
          </p:cNvSpPr>
          <p:nvPr>
            <p:ph type="sldNum" sz="quarter" idx="12"/>
          </p:nvPr>
        </p:nvSpPr>
        <p:spPr/>
        <p:txBody>
          <a:bodyPr/>
          <a:lstStyle/>
          <a:p>
            <a:fld id="{51C0C88C-A801-4CA3-877C-750B85180883}" type="slidenum">
              <a:rPr kumimoji="1" lang="ja-JP" altLang="en-US" smtClean="0"/>
              <a:t>13</a:t>
            </a:fld>
            <a:endParaRPr kumimoji="1" lang="ja-JP" altLang="en-US"/>
          </a:p>
        </p:txBody>
      </p:sp>
    </p:spTree>
    <p:extLst>
      <p:ext uri="{BB962C8B-B14F-4D97-AF65-F5344CB8AC3E}">
        <p14:creationId xmlns:p14="http://schemas.microsoft.com/office/powerpoint/2010/main" val="253142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97665" y="494368"/>
            <a:ext cx="44710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u="sng" dirty="0">
                <a:solidFill>
                  <a:prstClr val="black"/>
                </a:solidFill>
                <a:latin typeface="游ゴシック" panose="020F0502020204030204"/>
                <a:ea typeface="游ゴシック" panose="020B0400000000000000" pitchFamily="50" charset="-128"/>
              </a:rPr>
              <a:t>4</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-1.</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歳以降社員の活用方針</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3" name="テキスト ボックス 2"/>
          <p:cNvSpPr txBox="1"/>
          <p:nvPr/>
        </p:nvSpPr>
        <p:spPr>
          <a:xfrm>
            <a:off x="1257281" y="977419"/>
            <a:ext cx="9970999" cy="923330"/>
          </a:xfrm>
          <a:prstGeom prst="rect">
            <a:avLst/>
          </a:prstGeom>
          <a:noFill/>
        </p:spPr>
        <p:txBody>
          <a:bodyPr wrap="none" rtlCol="0">
            <a:spAutoFit/>
          </a:bodyPr>
          <a:lstStyle/>
          <a:p>
            <a:pPr lvl="0">
              <a:defRPr/>
            </a:pPr>
            <a:r>
              <a:rPr lang="ja-JP" altLang="en-US" dirty="0">
                <a:solidFill>
                  <a:prstClr val="black"/>
                </a:solidFill>
                <a:latin typeface="游ゴシック" panose="020F0502020204030204"/>
                <a:ea typeface="游ゴシック" panose="020B0400000000000000" pitchFamily="50" charset="-128"/>
              </a:rPr>
              <a:t>経営者や管理職が、</a:t>
            </a:r>
            <a:r>
              <a:rPr lang="ja-JP" altLang="en-US" dirty="0">
                <a:solidFill>
                  <a:srgbClr val="FF0000"/>
                </a:solidFill>
                <a:latin typeface="游ゴシック" panose="020F0502020204030204"/>
                <a:ea typeface="游ゴシック" panose="020B0400000000000000" pitchFamily="50" charset="-128"/>
              </a:rPr>
              <a:t>「</a:t>
            </a:r>
            <a:r>
              <a:rPr lang="en-US" altLang="ja-JP" dirty="0">
                <a:solidFill>
                  <a:srgbClr val="FF0000"/>
                </a:solidFill>
              </a:rPr>
              <a:t> 65</a:t>
            </a:r>
            <a:r>
              <a:rPr lang="ja-JP" altLang="en-US" dirty="0">
                <a:solidFill>
                  <a:srgbClr val="FF0000"/>
                </a:solidFill>
              </a:rPr>
              <a:t>歳以降の社員の活用が社会や時代の要請であると認識している企業</a:t>
            </a:r>
            <a:r>
              <a:rPr lang="ja-JP" altLang="en-US" dirty="0">
                <a:solidFill>
                  <a:srgbClr val="FF0000"/>
                </a:solidFill>
                <a:latin typeface="游ゴシック" panose="020F0502020204030204"/>
                <a:ea typeface="游ゴシック" panose="020B0400000000000000" pitchFamily="50" charset="-128"/>
              </a:rPr>
              <a:t>」</a:t>
            </a:r>
            <a:endParaRPr lang="en-US" altLang="ja-JP" dirty="0">
              <a:solidFill>
                <a:srgbClr val="FF0000"/>
              </a:solidFill>
              <a:latin typeface="游ゴシック" panose="020F0502020204030204"/>
              <a:ea typeface="游ゴシック" panose="020B0400000000000000" pitchFamily="50" charset="-128"/>
            </a:endParaRPr>
          </a:p>
          <a:p>
            <a:pPr lvl="0">
              <a:defRPr/>
            </a:pP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は、全体の</a:t>
            </a:r>
            <a:r>
              <a:rPr lang="en-US" altLang="ja-JP" dirty="0">
                <a:solidFill>
                  <a:srgbClr val="FF0000"/>
                </a:solidFill>
                <a:latin typeface="游ゴシック" panose="020F0502020204030204"/>
                <a:ea typeface="游ゴシック" panose="020B0400000000000000" pitchFamily="50" charset="-128"/>
              </a:rPr>
              <a:t>86.1</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（あてはまる：</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40.1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％、ややあてはまる</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46.0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％）である。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lang="ja-JP" altLang="en-US" noProof="0" dirty="0">
                <a:solidFill>
                  <a:prstClr val="black"/>
                </a:solidFill>
                <a:latin typeface="游ゴシック" panose="020F0502020204030204"/>
                <a:ea typeface="游ゴシック" panose="020B0400000000000000" pitchFamily="50" charset="-128"/>
              </a:rPr>
              <a:t>特に</a:t>
            </a:r>
            <a:r>
              <a:rPr lang="ja-JP" altLang="en-US" dirty="0" err="1">
                <a:solidFill>
                  <a:prstClr val="black"/>
                </a:solidFill>
              </a:rPr>
              <a:t>、</a:t>
            </a:r>
            <a:r>
              <a:rPr lang="ja-JP" altLang="en-US" dirty="0">
                <a:solidFill>
                  <a:prstClr val="black"/>
                </a:solidFill>
              </a:rPr>
              <a:t>「金融業、保険業」や「電気ガス水道業」では、その認識が高い。</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6" name="グラフ 5"/>
          <p:cNvGraphicFramePr/>
          <p:nvPr/>
        </p:nvGraphicFramePr>
        <p:xfrm>
          <a:off x="2815771" y="2201734"/>
          <a:ext cx="6393543" cy="4262362"/>
        </p:xfrm>
        <a:graphic>
          <a:graphicData uri="http://schemas.openxmlformats.org/drawingml/2006/chart">
            <c:chart xmlns:c="http://schemas.openxmlformats.org/drawingml/2006/chart" xmlns:r="http://schemas.openxmlformats.org/officeDocument/2006/relationships" r:id="rId2"/>
          </a:graphicData>
        </a:graphic>
      </p:graphicFrame>
      <p:pic>
        <p:nvPicPr>
          <p:cNvPr id="7" name="図 6">
            <a:extLst>
              <a:ext uri="{FF2B5EF4-FFF2-40B4-BE49-F238E27FC236}">
                <a16:creationId xmlns:a16="http://schemas.microsoft.com/office/drawing/2014/main" id="{CDEA1025-CA69-200B-5C59-94828821ECCD}"/>
              </a:ext>
            </a:extLst>
          </p:cNvPr>
          <p:cNvPicPr>
            <a:picLocks noChangeAspect="1"/>
          </p:cNvPicPr>
          <p:nvPr/>
        </p:nvPicPr>
        <p:blipFill>
          <a:blip r:embed="rId3"/>
          <a:stretch>
            <a:fillRect/>
          </a:stretch>
        </p:blipFill>
        <p:spPr>
          <a:xfrm>
            <a:off x="1829901" y="2053968"/>
            <a:ext cx="7842163" cy="4557893"/>
          </a:xfrm>
          <a:prstGeom prst="rect">
            <a:avLst/>
          </a:prstGeom>
        </p:spPr>
      </p:pic>
      <p:sp>
        <p:nvSpPr>
          <p:cNvPr id="4" name="スライド番号プレースホルダー 3">
            <a:extLst>
              <a:ext uri="{FF2B5EF4-FFF2-40B4-BE49-F238E27FC236}">
                <a16:creationId xmlns:a16="http://schemas.microsoft.com/office/drawing/2014/main" id="{5CF96288-22B5-F3ED-A6B1-E945AEB320A4}"/>
              </a:ext>
            </a:extLst>
          </p:cNvPr>
          <p:cNvSpPr>
            <a:spLocks noGrp="1"/>
          </p:cNvSpPr>
          <p:nvPr>
            <p:ph type="sldNum" sz="quarter" idx="12"/>
          </p:nvPr>
        </p:nvSpPr>
        <p:spPr/>
        <p:txBody>
          <a:bodyPr/>
          <a:lstStyle/>
          <a:p>
            <a:fld id="{51C0C88C-A801-4CA3-877C-750B85180883}" type="slidenum">
              <a:rPr kumimoji="1" lang="ja-JP" altLang="en-US" smtClean="0"/>
              <a:t>14</a:t>
            </a:fld>
            <a:endParaRPr kumimoji="1" lang="ja-JP" altLang="en-US"/>
          </a:p>
        </p:txBody>
      </p:sp>
    </p:spTree>
    <p:extLst>
      <p:ext uri="{BB962C8B-B14F-4D97-AF65-F5344CB8AC3E}">
        <p14:creationId xmlns:p14="http://schemas.microsoft.com/office/powerpoint/2010/main" val="4040887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91679" y="443639"/>
            <a:ext cx="5702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歳以降社員の活用に向けた課題</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57281" y="1094986"/>
            <a:ext cx="104150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歳以降の社員を活用する際の課題は、</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「本人の健康」が</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72.9</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、次いで「本人のモチベーション</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a:t>
            </a:r>
            <a:r>
              <a:rPr lang="ja-JP" altLang="en-US" dirty="0">
                <a:solidFill>
                  <a:prstClr val="black"/>
                </a:solidFill>
                <a:latin typeface="游ゴシック" panose="020F0502020204030204"/>
                <a:ea typeface="游ゴシック" panose="020B0400000000000000" pitchFamily="50" charset="-128"/>
              </a:rPr>
              <a:t>維持、向上</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」が</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56.2</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％と多い。</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6" name="図 5">
            <a:extLst>
              <a:ext uri="{FF2B5EF4-FFF2-40B4-BE49-F238E27FC236}">
                <a16:creationId xmlns:a16="http://schemas.microsoft.com/office/drawing/2014/main" id="{BBD68D2D-E700-50D8-937F-6D18926A1000}"/>
              </a:ext>
            </a:extLst>
          </p:cNvPr>
          <p:cNvPicPr>
            <a:picLocks noChangeAspect="1"/>
          </p:cNvPicPr>
          <p:nvPr/>
        </p:nvPicPr>
        <p:blipFill>
          <a:blip r:embed="rId2"/>
          <a:stretch>
            <a:fillRect/>
          </a:stretch>
        </p:blipFill>
        <p:spPr>
          <a:xfrm>
            <a:off x="1626209" y="1947925"/>
            <a:ext cx="8741084" cy="2029849"/>
          </a:xfrm>
          <a:prstGeom prst="rect">
            <a:avLst/>
          </a:prstGeom>
        </p:spPr>
      </p:pic>
      <p:pic>
        <p:nvPicPr>
          <p:cNvPr id="9" name="図 8">
            <a:extLst>
              <a:ext uri="{FF2B5EF4-FFF2-40B4-BE49-F238E27FC236}">
                <a16:creationId xmlns:a16="http://schemas.microsoft.com/office/drawing/2014/main" id="{E1DC4DB3-49BB-1D39-15DF-8EA426E80DA0}"/>
              </a:ext>
            </a:extLst>
          </p:cNvPr>
          <p:cNvPicPr>
            <a:picLocks noChangeAspect="1"/>
          </p:cNvPicPr>
          <p:nvPr/>
        </p:nvPicPr>
        <p:blipFill>
          <a:blip r:embed="rId3"/>
          <a:stretch>
            <a:fillRect/>
          </a:stretch>
        </p:blipFill>
        <p:spPr>
          <a:xfrm>
            <a:off x="1523055" y="4371514"/>
            <a:ext cx="9145890" cy="2112416"/>
          </a:xfrm>
          <a:prstGeom prst="rect">
            <a:avLst/>
          </a:prstGeom>
        </p:spPr>
      </p:pic>
      <p:sp>
        <p:nvSpPr>
          <p:cNvPr id="7" name="テキスト ボックス 6"/>
          <p:cNvSpPr txBox="1"/>
          <p:nvPr/>
        </p:nvSpPr>
        <p:spPr>
          <a:xfrm>
            <a:off x="6503985" y="4116922"/>
            <a:ext cx="415498" cy="369332"/>
          </a:xfrm>
          <a:prstGeom prst="rect">
            <a:avLst/>
          </a:prstGeom>
          <a:noFill/>
        </p:spPr>
        <p:txBody>
          <a:bodyPr wrap="none" rtlCol="0">
            <a:spAutoFit/>
          </a:bodyPr>
          <a:lstStyle/>
          <a:p>
            <a:r>
              <a:rPr kumimoji="1" lang="ja-JP" altLang="en-US" b="1" dirty="0">
                <a:solidFill>
                  <a:srgbClr val="FF0000"/>
                </a:solidFill>
              </a:rPr>
              <a:t>①</a:t>
            </a:r>
          </a:p>
        </p:txBody>
      </p:sp>
      <p:sp>
        <p:nvSpPr>
          <p:cNvPr id="10" name="テキスト ボックス 9"/>
          <p:cNvSpPr txBox="1"/>
          <p:nvPr/>
        </p:nvSpPr>
        <p:spPr>
          <a:xfrm>
            <a:off x="4932088" y="4103859"/>
            <a:ext cx="415498" cy="369332"/>
          </a:xfrm>
          <a:prstGeom prst="rect">
            <a:avLst/>
          </a:prstGeom>
          <a:noFill/>
        </p:spPr>
        <p:txBody>
          <a:bodyPr wrap="none" rtlCol="0">
            <a:spAutoFit/>
          </a:bodyPr>
          <a:lstStyle/>
          <a:p>
            <a:r>
              <a:rPr lang="ja-JP" altLang="en-US" b="1" dirty="0">
                <a:solidFill>
                  <a:srgbClr val="FF0000"/>
                </a:solidFill>
              </a:rPr>
              <a:t>②</a:t>
            </a:r>
            <a:endParaRPr kumimoji="1" lang="ja-JP" altLang="en-US" b="1" dirty="0">
              <a:solidFill>
                <a:srgbClr val="FF0000"/>
              </a:solidFill>
            </a:endParaRPr>
          </a:p>
        </p:txBody>
      </p:sp>
      <p:sp>
        <p:nvSpPr>
          <p:cNvPr id="11" name="テキスト ボックス 10"/>
          <p:cNvSpPr txBox="1"/>
          <p:nvPr/>
        </p:nvSpPr>
        <p:spPr>
          <a:xfrm>
            <a:off x="5940503" y="1703279"/>
            <a:ext cx="415498" cy="369332"/>
          </a:xfrm>
          <a:prstGeom prst="rect">
            <a:avLst/>
          </a:prstGeom>
          <a:noFill/>
        </p:spPr>
        <p:txBody>
          <a:bodyPr wrap="none" rtlCol="0">
            <a:spAutoFit/>
          </a:bodyPr>
          <a:lstStyle/>
          <a:p>
            <a:r>
              <a:rPr lang="ja-JP" altLang="en-US" b="1" dirty="0">
                <a:solidFill>
                  <a:srgbClr val="FF0000"/>
                </a:solidFill>
              </a:rPr>
              <a:t>③</a:t>
            </a:r>
            <a:endParaRPr kumimoji="1" lang="ja-JP" altLang="en-US" b="1" dirty="0">
              <a:solidFill>
                <a:srgbClr val="FF0000"/>
              </a:solidFill>
            </a:endParaRPr>
          </a:p>
        </p:txBody>
      </p:sp>
      <p:sp>
        <p:nvSpPr>
          <p:cNvPr id="12" name="テキスト ボックス 11"/>
          <p:cNvSpPr txBox="1"/>
          <p:nvPr/>
        </p:nvSpPr>
        <p:spPr>
          <a:xfrm>
            <a:off x="5732754" y="4120218"/>
            <a:ext cx="415498" cy="369332"/>
          </a:xfrm>
          <a:prstGeom prst="rect">
            <a:avLst/>
          </a:prstGeom>
          <a:noFill/>
        </p:spPr>
        <p:txBody>
          <a:bodyPr wrap="none" rtlCol="0">
            <a:spAutoFit/>
          </a:bodyPr>
          <a:lstStyle/>
          <a:p>
            <a:r>
              <a:rPr lang="ja-JP" altLang="en-US" b="1" dirty="0">
                <a:solidFill>
                  <a:srgbClr val="FF0000"/>
                </a:solidFill>
              </a:rPr>
              <a:t>④</a:t>
            </a:r>
            <a:endParaRPr kumimoji="1" lang="ja-JP" altLang="en-US" b="1" dirty="0">
              <a:solidFill>
                <a:srgbClr val="FF0000"/>
              </a:solidFill>
            </a:endParaRPr>
          </a:p>
        </p:txBody>
      </p:sp>
      <p:sp>
        <p:nvSpPr>
          <p:cNvPr id="13" name="テキスト ボックス 12"/>
          <p:cNvSpPr txBox="1"/>
          <p:nvPr/>
        </p:nvSpPr>
        <p:spPr>
          <a:xfrm>
            <a:off x="7453220" y="1693681"/>
            <a:ext cx="415498" cy="369332"/>
          </a:xfrm>
          <a:prstGeom prst="rect">
            <a:avLst/>
          </a:prstGeom>
          <a:noFill/>
        </p:spPr>
        <p:txBody>
          <a:bodyPr wrap="none" rtlCol="0">
            <a:spAutoFit/>
          </a:bodyPr>
          <a:lstStyle/>
          <a:p>
            <a:r>
              <a:rPr lang="ja-JP" altLang="en-US" b="1" dirty="0">
                <a:solidFill>
                  <a:srgbClr val="FF0000"/>
                </a:solidFill>
              </a:rPr>
              <a:t>⑤</a:t>
            </a:r>
            <a:endParaRPr kumimoji="1" lang="ja-JP" altLang="en-US" b="1" dirty="0">
              <a:solidFill>
                <a:srgbClr val="FF0000"/>
              </a:solidFill>
            </a:endParaRPr>
          </a:p>
        </p:txBody>
      </p:sp>
      <p:sp>
        <p:nvSpPr>
          <p:cNvPr id="4" name="スライド番号プレースホルダー 3">
            <a:extLst>
              <a:ext uri="{FF2B5EF4-FFF2-40B4-BE49-F238E27FC236}">
                <a16:creationId xmlns:a16="http://schemas.microsoft.com/office/drawing/2014/main" id="{2C2D7DBB-3C4C-78F9-0D94-F9DA99811123}"/>
              </a:ext>
            </a:extLst>
          </p:cNvPr>
          <p:cNvSpPr>
            <a:spLocks noGrp="1"/>
          </p:cNvSpPr>
          <p:nvPr>
            <p:ph type="sldNum" sz="quarter" idx="12"/>
          </p:nvPr>
        </p:nvSpPr>
        <p:spPr/>
        <p:txBody>
          <a:bodyPr/>
          <a:lstStyle/>
          <a:p>
            <a:fld id="{51C0C88C-A801-4CA3-877C-750B85180883}" type="slidenum">
              <a:rPr kumimoji="1" lang="ja-JP" altLang="en-US" smtClean="0"/>
              <a:t>15</a:t>
            </a:fld>
            <a:endParaRPr kumimoji="1" lang="ja-JP" altLang="en-US"/>
          </a:p>
        </p:txBody>
      </p:sp>
    </p:spTree>
    <p:extLst>
      <p:ext uri="{BB962C8B-B14F-4D97-AF65-F5344CB8AC3E}">
        <p14:creationId xmlns:p14="http://schemas.microsoft.com/office/powerpoint/2010/main" val="2788116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99794" y="448337"/>
            <a:ext cx="63177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4-3.</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歳以降社員の活用を進める時の制度</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57281" y="1094986"/>
            <a:ext cx="1008801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歳以降の社員を活用を進める時の制度としては、</a:t>
            </a:r>
            <a:r>
              <a:rPr lang="ja-JP" altLang="en-US" dirty="0">
                <a:solidFill>
                  <a:srgbClr val="FF0000"/>
                </a:solidFill>
              </a:rPr>
              <a:t> 「</a:t>
            </a:r>
            <a:r>
              <a:rPr lang="en-US" altLang="ja-JP" dirty="0">
                <a:solidFill>
                  <a:srgbClr val="FF0000"/>
                </a:solidFill>
              </a:rPr>
              <a:t>60</a:t>
            </a:r>
            <a:r>
              <a:rPr lang="ja-JP" altLang="en-US" dirty="0">
                <a:solidFill>
                  <a:srgbClr val="FF0000"/>
                </a:solidFill>
              </a:rPr>
              <a:t>～</a:t>
            </a:r>
            <a:r>
              <a:rPr lang="en-US" altLang="ja-JP" dirty="0">
                <a:solidFill>
                  <a:srgbClr val="FF0000"/>
                </a:solidFill>
              </a:rPr>
              <a:t>64</a:t>
            </a:r>
            <a:r>
              <a:rPr lang="ja-JP" altLang="en-US" dirty="0">
                <a:solidFill>
                  <a:srgbClr val="FF0000"/>
                </a:solidFill>
              </a:rPr>
              <a:t>歳の社員とは異なる制度にする」</a:t>
            </a:r>
            <a:endParaRPr lang="en-US" altLang="ja-JP"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FF0000"/>
                </a:solidFill>
              </a:rPr>
              <a:t>は</a:t>
            </a:r>
            <a:r>
              <a:rPr lang="en-US" altLang="ja-JP" dirty="0">
                <a:solidFill>
                  <a:srgbClr val="FF0000"/>
                </a:solidFill>
              </a:rPr>
              <a:t>42.2</a:t>
            </a:r>
            <a:r>
              <a:rPr lang="ja-JP" altLang="en-US" dirty="0">
                <a:solidFill>
                  <a:srgbClr val="FF0000"/>
                </a:solidFill>
              </a:rPr>
              <a:t>％ 、</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64</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歳の社員と同じ制度にする」が</a:t>
            </a:r>
            <a:r>
              <a:rPr lang="en-US" altLang="ja-JP" dirty="0">
                <a:solidFill>
                  <a:prstClr val="black"/>
                </a:solidFill>
                <a:latin typeface="游ゴシック" panose="020F0502020204030204"/>
                <a:ea typeface="游ゴシック" panose="020B0400000000000000" pitchFamily="50" charset="-128"/>
              </a:rPr>
              <a:t>22.5</a:t>
            </a:r>
            <a:r>
              <a:rPr lang="ja-JP" altLang="en-US" dirty="0">
                <a:solidFill>
                  <a:prstClr val="black"/>
                </a:solidFill>
                <a:latin typeface="游ゴシック" panose="020F0502020204030204"/>
                <a:ea typeface="游ゴシック" panose="020B0400000000000000" pitchFamily="50" charset="-128"/>
              </a:rPr>
              <a:t>％、</a:t>
            </a:r>
            <a:r>
              <a:rPr lang="ja-JP" altLang="en-US" dirty="0">
                <a:solidFill>
                  <a:prstClr val="black"/>
                </a:solidFill>
              </a:rPr>
              <a:t> 「わからない」は</a:t>
            </a:r>
            <a:r>
              <a:rPr lang="en-US" altLang="ja-JP" dirty="0">
                <a:solidFill>
                  <a:prstClr val="black"/>
                </a:solidFill>
              </a:rPr>
              <a:t>31.8</a:t>
            </a:r>
            <a:r>
              <a:rPr lang="ja-JP" altLang="en-US" dirty="0">
                <a:solidFill>
                  <a:prstClr val="black"/>
                </a:solidFill>
              </a:rPr>
              <a:t>％、</a:t>
            </a:r>
            <a:endParaRPr lang="en-US" altLang="ja-JP" dirty="0">
              <a:solidFill>
                <a:prstClr val="black"/>
              </a:solidFill>
            </a:endParaRPr>
          </a:p>
          <a:p>
            <a:pPr>
              <a:defRPr/>
            </a:pPr>
            <a:r>
              <a:rPr lang="ja-JP" altLang="en-US" dirty="0">
                <a:solidFill>
                  <a:prstClr val="black"/>
                </a:solidFill>
              </a:rPr>
              <a:t>「その他」 </a:t>
            </a:r>
            <a:r>
              <a:rPr lang="en-US" altLang="ja-JP" dirty="0">
                <a:solidFill>
                  <a:prstClr val="black"/>
                </a:solidFill>
              </a:rPr>
              <a:t>3.5</a:t>
            </a:r>
            <a:r>
              <a:rPr lang="ja-JP" altLang="en-US" dirty="0">
                <a:solidFill>
                  <a:prstClr val="black"/>
                </a:solidFill>
              </a:rPr>
              <a:t>％と</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なっている</a:t>
            </a:r>
            <a:r>
              <a:rPr lang="ja-JP" altLang="en-US" dirty="0" err="1">
                <a:solidFill>
                  <a:prstClr val="black"/>
                </a:solidFill>
              </a:rPr>
              <a:t>。</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6" name="グラフ 5"/>
          <p:cNvGraphicFramePr/>
          <p:nvPr>
            <p:extLst>
              <p:ext uri="{D42A27DB-BD31-4B8C-83A1-F6EECF244321}">
                <p14:modId xmlns:p14="http://schemas.microsoft.com/office/powerpoint/2010/main" val="2122733614"/>
              </p:ext>
            </p:extLst>
          </p:nvPr>
        </p:nvGraphicFramePr>
        <p:xfrm>
          <a:off x="2999794" y="2203300"/>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9BB92107-27A1-A13D-0785-37082B107096}"/>
              </a:ext>
            </a:extLst>
          </p:cNvPr>
          <p:cNvSpPr>
            <a:spLocks noGrp="1"/>
          </p:cNvSpPr>
          <p:nvPr>
            <p:ph type="sldNum" sz="quarter" idx="12"/>
          </p:nvPr>
        </p:nvSpPr>
        <p:spPr/>
        <p:txBody>
          <a:bodyPr/>
          <a:lstStyle/>
          <a:p>
            <a:fld id="{51C0C88C-A801-4CA3-877C-750B85180883}" type="slidenum">
              <a:rPr kumimoji="1" lang="ja-JP" altLang="en-US" smtClean="0"/>
              <a:t>16</a:t>
            </a:fld>
            <a:endParaRPr kumimoji="1" lang="ja-JP" altLang="en-US"/>
          </a:p>
        </p:txBody>
      </p:sp>
    </p:spTree>
    <p:extLst>
      <p:ext uri="{BB962C8B-B14F-4D97-AF65-F5344CB8AC3E}">
        <p14:creationId xmlns:p14="http://schemas.microsoft.com/office/powerpoint/2010/main" val="1607210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16916" y="449903"/>
            <a:ext cx="84721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4-4.</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短時間・</a:t>
            </a:r>
            <a:r>
              <a:rPr lang="ja-JP" altLang="en-US" sz="2400" u="sng" dirty="0">
                <a:solidFill>
                  <a:prstClr val="black"/>
                </a:solidFill>
                <a:latin typeface="游ゴシック" panose="020F0502020204030204"/>
                <a:ea typeface="游ゴシック" panose="020B0400000000000000" pitchFamily="50" charset="-128"/>
              </a:rPr>
              <a:t>短日数勤務の対象となる</a:t>
            </a:r>
            <a:r>
              <a:rPr lang="en-US" altLang="ja-JP" sz="2400" u="sng" dirty="0">
                <a:solidFill>
                  <a:prstClr val="black"/>
                </a:solidFill>
                <a:latin typeface="游ゴシック" panose="020F0502020204030204"/>
                <a:ea typeface="游ゴシック" panose="020B0400000000000000" pitchFamily="50" charset="-128"/>
              </a:rPr>
              <a:t>65</a:t>
            </a:r>
            <a:r>
              <a:rPr lang="ja-JP" altLang="en-US" sz="2400" u="sng" dirty="0">
                <a:solidFill>
                  <a:prstClr val="black"/>
                </a:solidFill>
                <a:latin typeface="游ゴシック" panose="020F0502020204030204"/>
                <a:ea typeface="游ゴシック" panose="020B0400000000000000" pitchFamily="50" charset="-128"/>
              </a:rPr>
              <a:t>歳以降社員の割合</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3" name="テキスト ボックス 2"/>
          <p:cNvSpPr txBox="1"/>
          <p:nvPr/>
        </p:nvSpPr>
        <p:spPr>
          <a:xfrm>
            <a:off x="1257281" y="1094986"/>
            <a:ext cx="10695557" cy="923330"/>
          </a:xfrm>
          <a:prstGeom prst="rect">
            <a:avLst/>
          </a:prstGeom>
          <a:noFill/>
        </p:spPr>
        <p:txBody>
          <a:bodyPr wrap="none" rtlCol="0">
            <a:spAutoFit/>
          </a:bodyPr>
          <a:lstStyle/>
          <a:p>
            <a:pPr lvl="0">
              <a:defRPr/>
            </a:pPr>
            <a:r>
              <a:rPr lang="ja-JP" altLang="en-US" dirty="0">
                <a:solidFill>
                  <a:prstClr val="black"/>
                </a:solidFill>
              </a:rPr>
              <a:t>短時間・短日数勤務の対象となる</a:t>
            </a:r>
            <a:r>
              <a:rPr lang="en-US" altLang="ja-JP" dirty="0">
                <a:solidFill>
                  <a:prstClr val="black"/>
                </a:solidFill>
              </a:rPr>
              <a:t>65</a:t>
            </a:r>
            <a:r>
              <a:rPr lang="ja-JP" altLang="en-US" dirty="0">
                <a:solidFill>
                  <a:prstClr val="black"/>
                </a:solidFill>
              </a:rPr>
              <a:t>歳以降社員の割合については、「</a:t>
            </a:r>
            <a:r>
              <a:rPr lang="en-US" altLang="ja-JP" dirty="0">
                <a:solidFill>
                  <a:prstClr val="black"/>
                </a:solidFill>
              </a:rPr>
              <a:t>65</a:t>
            </a:r>
            <a:r>
              <a:rPr lang="ja-JP" altLang="en-US" dirty="0">
                <a:solidFill>
                  <a:prstClr val="black"/>
                </a:solidFill>
              </a:rPr>
              <a:t>歳以上の全社員に適用」</a:t>
            </a:r>
            <a:endParaRPr lang="en-US" altLang="ja-JP" dirty="0">
              <a:solidFill>
                <a:prstClr val="black"/>
              </a:solidFill>
            </a:endParaRPr>
          </a:p>
          <a:p>
            <a:pPr lvl="0">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が</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13.3</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％、「適用無し（フルタイム）」</a:t>
            </a:r>
            <a:r>
              <a:rPr lang="en-US" altLang="ja-JP" dirty="0">
                <a:solidFill>
                  <a:prstClr val="black"/>
                </a:solidFill>
              </a:rPr>
              <a:t> 12.8</a:t>
            </a:r>
            <a:r>
              <a:rPr lang="ja-JP" altLang="en-US" dirty="0">
                <a:solidFill>
                  <a:prstClr val="black"/>
                </a:solidFill>
              </a:rPr>
              <a:t>％、「</a:t>
            </a:r>
            <a:r>
              <a:rPr lang="en-US" altLang="ja-JP" dirty="0">
                <a:solidFill>
                  <a:prstClr val="black"/>
                </a:solidFill>
              </a:rPr>
              <a:t>2</a:t>
            </a:r>
            <a:r>
              <a:rPr lang="ja-JP" altLang="en-US" dirty="0">
                <a:solidFill>
                  <a:prstClr val="black"/>
                </a:solidFill>
              </a:rPr>
              <a:t>～</a:t>
            </a:r>
            <a:r>
              <a:rPr lang="en-US" altLang="ja-JP" dirty="0">
                <a:solidFill>
                  <a:prstClr val="black"/>
                </a:solidFill>
              </a:rPr>
              <a:t>4</a:t>
            </a:r>
            <a:r>
              <a:rPr lang="ja-JP" altLang="en-US" dirty="0">
                <a:solidFill>
                  <a:prstClr val="black"/>
                </a:solidFill>
              </a:rPr>
              <a:t>割程度」が</a:t>
            </a:r>
            <a:r>
              <a:rPr lang="en-US" altLang="ja-JP" dirty="0">
                <a:solidFill>
                  <a:prstClr val="black"/>
                </a:solidFill>
              </a:rPr>
              <a:t>8.2</a:t>
            </a:r>
            <a:r>
              <a:rPr lang="ja-JP" altLang="en-US" dirty="0">
                <a:solidFill>
                  <a:prstClr val="black"/>
                </a:solidFill>
              </a:rPr>
              <a:t>％、「その他の割合」</a:t>
            </a:r>
            <a:r>
              <a:rPr lang="en-US" altLang="ja-JP" dirty="0">
                <a:solidFill>
                  <a:prstClr val="black"/>
                </a:solidFill>
              </a:rPr>
              <a:t>21.3</a:t>
            </a:r>
            <a:r>
              <a:rPr lang="ja-JP" altLang="en-US" dirty="0">
                <a:solidFill>
                  <a:prstClr val="black"/>
                </a:solidFill>
              </a:rPr>
              <a:t>％、</a:t>
            </a:r>
            <a:endParaRPr lang="en-US" altLang="ja-JP" dirty="0">
              <a:solidFill>
                <a:prstClr val="black"/>
              </a:solidFill>
            </a:endParaRPr>
          </a:p>
          <a:p>
            <a:pPr lvl="0">
              <a:defRPr/>
            </a:pPr>
            <a:r>
              <a:rPr lang="ja-JP" altLang="en-US" dirty="0">
                <a:solidFill>
                  <a:srgbClr val="FF0000"/>
                </a:solidFill>
              </a:rPr>
              <a:t>「未定」</a:t>
            </a:r>
            <a:r>
              <a:rPr lang="en-US" altLang="ja-JP" dirty="0">
                <a:solidFill>
                  <a:srgbClr val="FF0000"/>
                </a:solidFill>
              </a:rPr>
              <a:t>44.4</a:t>
            </a:r>
            <a:r>
              <a:rPr lang="ja-JP" altLang="en-US" dirty="0">
                <a:solidFill>
                  <a:srgbClr val="FF0000"/>
                </a:solidFill>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となっている。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6" name="グラフ 5"/>
          <p:cNvGraphicFramePr/>
          <p:nvPr>
            <p:extLst>
              <p:ext uri="{D42A27DB-BD31-4B8C-83A1-F6EECF244321}">
                <p14:modId xmlns:p14="http://schemas.microsoft.com/office/powerpoint/2010/main" val="289009679"/>
              </p:ext>
            </p:extLst>
          </p:nvPr>
        </p:nvGraphicFramePr>
        <p:xfrm>
          <a:off x="2815771" y="2201733"/>
          <a:ext cx="6623651" cy="4438217"/>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10FC501F-B577-673C-F6CB-14D4817C1AC3}"/>
              </a:ext>
            </a:extLst>
          </p:cNvPr>
          <p:cNvSpPr>
            <a:spLocks noGrp="1"/>
          </p:cNvSpPr>
          <p:nvPr>
            <p:ph type="sldNum" sz="quarter" idx="12"/>
          </p:nvPr>
        </p:nvSpPr>
        <p:spPr/>
        <p:txBody>
          <a:bodyPr/>
          <a:lstStyle/>
          <a:p>
            <a:fld id="{51C0C88C-A801-4CA3-877C-750B85180883}" type="slidenum">
              <a:rPr kumimoji="1" lang="ja-JP" altLang="en-US" smtClean="0"/>
              <a:t>17</a:t>
            </a:fld>
            <a:endParaRPr kumimoji="1" lang="ja-JP" altLang="en-US"/>
          </a:p>
        </p:txBody>
      </p:sp>
    </p:spTree>
    <p:extLst>
      <p:ext uri="{BB962C8B-B14F-4D97-AF65-F5344CB8AC3E}">
        <p14:creationId xmlns:p14="http://schemas.microsoft.com/office/powerpoint/2010/main" val="219854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29788" y="449903"/>
            <a:ext cx="38555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u="sng" dirty="0">
                <a:solidFill>
                  <a:prstClr val="black"/>
                </a:solidFill>
                <a:latin typeface="游ゴシック" panose="020F0502020204030204"/>
                <a:ea typeface="游ゴシック" panose="020B0400000000000000" pitchFamily="50" charset="-128"/>
              </a:rPr>
              <a:t>5</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-1.</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歳以降社員の職種</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3" name="テキスト ボックス 2"/>
          <p:cNvSpPr txBox="1"/>
          <p:nvPr/>
        </p:nvSpPr>
        <p:spPr>
          <a:xfrm>
            <a:off x="1257281" y="1094986"/>
            <a:ext cx="9953366" cy="646331"/>
          </a:xfrm>
          <a:prstGeom prst="rect">
            <a:avLst/>
          </a:prstGeom>
          <a:noFill/>
        </p:spPr>
        <p:txBody>
          <a:bodyPr wrap="none" rtlCol="0">
            <a:spAutoFit/>
          </a:bodyPr>
          <a:lstStyle/>
          <a:p>
            <a:pPr lvl="0">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a:t>
            </a:r>
            <a:r>
              <a:rPr lang="ja-JP" altLang="en-US" dirty="0">
                <a:solidFill>
                  <a:prstClr val="black"/>
                </a:solidFill>
              </a:rPr>
              <a:t>社員」のうち最も多い職種は、</a:t>
            </a:r>
            <a:r>
              <a:rPr lang="ja-JP" altLang="en-US" dirty="0">
                <a:solidFill>
                  <a:srgbClr val="FF0000"/>
                </a:solidFill>
              </a:rPr>
              <a:t>「専門・技術職」</a:t>
            </a:r>
            <a:r>
              <a:rPr lang="en-US" altLang="ja-JP" dirty="0">
                <a:solidFill>
                  <a:srgbClr val="FF0000"/>
                </a:solidFill>
              </a:rPr>
              <a:t>34.9</a:t>
            </a:r>
            <a:r>
              <a:rPr lang="ja-JP" altLang="en-US" dirty="0">
                <a:solidFill>
                  <a:srgbClr val="FF0000"/>
                </a:solidFill>
              </a:rPr>
              <a:t>％</a:t>
            </a:r>
            <a:r>
              <a:rPr lang="ja-JP" altLang="en-US" dirty="0">
                <a:solidFill>
                  <a:prstClr val="black"/>
                </a:solidFill>
              </a:rPr>
              <a:t>、「生産・運輸・建設等の</a:t>
            </a:r>
            <a:endParaRPr lang="en-US" altLang="ja-JP" dirty="0">
              <a:solidFill>
                <a:prstClr val="black"/>
              </a:solidFill>
            </a:endParaRPr>
          </a:p>
          <a:p>
            <a:pPr lvl="0">
              <a:defRPr/>
            </a:pPr>
            <a:r>
              <a:rPr lang="ja-JP" altLang="en-US" dirty="0">
                <a:solidFill>
                  <a:prstClr val="black"/>
                </a:solidFill>
              </a:rPr>
              <a:t>現業職」</a:t>
            </a:r>
            <a:r>
              <a:rPr lang="en-US" altLang="ja-JP" dirty="0">
                <a:solidFill>
                  <a:prstClr val="black"/>
                </a:solidFill>
              </a:rPr>
              <a:t>27.4</a:t>
            </a:r>
            <a:r>
              <a:rPr lang="ja-JP" altLang="en-US" dirty="0">
                <a:solidFill>
                  <a:prstClr val="black"/>
                </a:solidFill>
              </a:rPr>
              <a:t>％、「事務職」</a:t>
            </a:r>
            <a:r>
              <a:rPr lang="en-US" altLang="ja-JP" dirty="0">
                <a:solidFill>
                  <a:prstClr val="black"/>
                </a:solidFill>
              </a:rPr>
              <a:t>11.8</a:t>
            </a:r>
            <a:r>
              <a:rPr lang="ja-JP" altLang="en-US" dirty="0">
                <a:solidFill>
                  <a:prstClr val="black"/>
                </a:solidFill>
              </a:rPr>
              <a:t>％、「営業・販売職」</a:t>
            </a:r>
            <a:r>
              <a:rPr lang="en-US" altLang="ja-JP" dirty="0">
                <a:solidFill>
                  <a:prstClr val="black"/>
                </a:solidFill>
              </a:rPr>
              <a:t>11.3</a:t>
            </a:r>
            <a:r>
              <a:rPr lang="ja-JP" altLang="en-US" dirty="0">
                <a:solidFill>
                  <a:prstClr val="black"/>
                </a:solidFill>
              </a:rPr>
              <a:t>％の順となっている。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6" name="グラフ 5"/>
          <p:cNvGraphicFramePr/>
          <p:nvPr>
            <p:extLst>
              <p:ext uri="{D42A27DB-BD31-4B8C-83A1-F6EECF244321}">
                <p14:modId xmlns:p14="http://schemas.microsoft.com/office/powerpoint/2010/main" val="3964572782"/>
              </p:ext>
            </p:extLst>
          </p:nvPr>
        </p:nvGraphicFramePr>
        <p:xfrm>
          <a:off x="2815771" y="2201734"/>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36DAA40A-8307-33E7-1147-B266207AB4D3}"/>
              </a:ext>
            </a:extLst>
          </p:cNvPr>
          <p:cNvSpPr>
            <a:spLocks noGrp="1"/>
          </p:cNvSpPr>
          <p:nvPr>
            <p:ph type="sldNum" sz="quarter" idx="12"/>
          </p:nvPr>
        </p:nvSpPr>
        <p:spPr/>
        <p:txBody>
          <a:bodyPr/>
          <a:lstStyle/>
          <a:p>
            <a:fld id="{51C0C88C-A801-4CA3-877C-750B85180883}" type="slidenum">
              <a:rPr kumimoji="1" lang="ja-JP" altLang="en-US" smtClean="0"/>
              <a:t>18</a:t>
            </a:fld>
            <a:endParaRPr kumimoji="1" lang="ja-JP" altLang="en-US"/>
          </a:p>
        </p:txBody>
      </p:sp>
    </p:spTree>
    <p:extLst>
      <p:ext uri="{BB962C8B-B14F-4D97-AF65-F5344CB8AC3E}">
        <p14:creationId xmlns:p14="http://schemas.microsoft.com/office/powerpoint/2010/main" val="258216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28974" y="506174"/>
            <a:ext cx="600997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歳以降雇用契約時の労働条件説明</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57281" y="1094986"/>
            <a:ext cx="98267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歳以降に雇用契約を結ぶ際（契約更新も含む）、労働条件の説明に関して。</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「十分に説明している」</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66.9</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、「ある程度説明している」</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28.4</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95.3</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％を占めている。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6" name="グラフ 5"/>
          <p:cNvGraphicFramePr/>
          <p:nvPr>
            <p:extLst>
              <p:ext uri="{D42A27DB-BD31-4B8C-83A1-F6EECF244321}">
                <p14:modId xmlns:p14="http://schemas.microsoft.com/office/powerpoint/2010/main" val="1717942689"/>
              </p:ext>
            </p:extLst>
          </p:nvPr>
        </p:nvGraphicFramePr>
        <p:xfrm>
          <a:off x="2815771" y="2201734"/>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484E48D1-A468-A5C1-D00C-919F11BEAD10}"/>
              </a:ext>
            </a:extLst>
          </p:cNvPr>
          <p:cNvSpPr>
            <a:spLocks noGrp="1"/>
          </p:cNvSpPr>
          <p:nvPr>
            <p:ph type="sldNum" sz="quarter" idx="12"/>
          </p:nvPr>
        </p:nvSpPr>
        <p:spPr/>
        <p:txBody>
          <a:bodyPr/>
          <a:lstStyle/>
          <a:p>
            <a:fld id="{51C0C88C-A801-4CA3-877C-750B85180883}" type="slidenum">
              <a:rPr kumimoji="1" lang="ja-JP" altLang="en-US" smtClean="0"/>
              <a:t>19</a:t>
            </a:fld>
            <a:endParaRPr kumimoji="1" lang="ja-JP" altLang="en-US"/>
          </a:p>
        </p:txBody>
      </p:sp>
    </p:spTree>
    <p:extLst>
      <p:ext uri="{BB962C8B-B14F-4D97-AF65-F5344CB8AC3E}">
        <p14:creationId xmlns:p14="http://schemas.microsoft.com/office/powerpoint/2010/main" val="281550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26421" y="456335"/>
            <a:ext cx="10054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目次</a:t>
            </a:r>
          </a:p>
        </p:txBody>
      </p:sp>
      <p:sp>
        <p:nvSpPr>
          <p:cNvPr id="3" name="テキスト ボックス 2"/>
          <p:cNvSpPr txBox="1"/>
          <p:nvPr/>
        </p:nvSpPr>
        <p:spPr>
          <a:xfrm>
            <a:off x="1612805" y="1458326"/>
            <a:ext cx="9286517" cy="50167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●データで見る高齢者雇用の現状</a:t>
            </a:r>
            <a:r>
              <a:rPr kumimoji="1" lang="ja-JP" altLang="en-US" sz="12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（高齢・障害・求職者雇用支援機構発行「企業の対応と課題」</a:t>
            </a:r>
            <a:r>
              <a:rPr kumimoji="1" lang="en-US" altLang="ja-JP" sz="12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R4.9</a:t>
            </a:r>
            <a:r>
              <a:rPr kumimoji="1" lang="ja-JP" altLang="en-US" sz="1200" b="0" i="0" u="sng"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参照）</a:t>
            </a:r>
            <a:endParaRPr kumimoji="1" lang="en-US" altLang="ja-JP" sz="12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１．定年制の状況</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２．令和２年改正高年齢者雇用安定法対応</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３．６５歳以降の雇用状況</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４．６５歳以降社員の活用方針</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５．６５歳以降社員の人事管理の実態</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●高齢者雇用の課題と対策</a:t>
            </a:r>
            <a:endParaRPr kumimoji="1" lang="en-US" altLang="ja-JP" sz="20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６．定年後再雇用制度とは</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７．再雇用制度導入のメリット</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８．契約時の注意ポイント</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------------------------------------------------ 30</a:t>
            </a:r>
          </a:p>
          <a:p>
            <a:pPr>
              <a:defRPr/>
            </a:pPr>
            <a:r>
              <a:rPr lang="ja-JP" altLang="en-US" sz="2000" dirty="0">
                <a:solidFill>
                  <a:prstClr val="black"/>
                </a:solidFill>
                <a:latin typeface="游ゴシック" panose="020F0502020204030204"/>
                <a:ea typeface="游ゴシック" panose="020B0400000000000000" pitchFamily="50" charset="-128"/>
              </a:rPr>
              <a:t>９</a:t>
            </a:r>
            <a:r>
              <a:rPr lang="en-US" altLang="ja-JP" sz="2000" dirty="0">
                <a:solidFill>
                  <a:prstClr val="black"/>
                </a:solidFill>
                <a:latin typeface="游ゴシック" panose="020F0502020204030204"/>
                <a:ea typeface="游ゴシック" panose="020B0400000000000000" pitchFamily="50" charset="-128"/>
              </a:rPr>
              <a:t>.</a:t>
            </a:r>
            <a:r>
              <a:rPr lang="ja-JP" altLang="en-US" sz="2000" dirty="0">
                <a:solidFill>
                  <a:prstClr val="black"/>
                </a:solidFill>
                <a:latin typeface="游ゴシック" panose="020F0502020204030204"/>
                <a:ea typeface="游ゴシック" panose="020B0400000000000000" pitchFamily="50" charset="-128"/>
              </a:rPr>
              <a:t>   </a:t>
            </a:r>
            <a:r>
              <a:rPr lang="ja-JP" altLang="en-US" sz="2000" i="0" dirty="0">
                <a:effectLst/>
                <a:latin typeface="Noto Sans JP"/>
              </a:rPr>
              <a:t>同一労働同一賃金における</a:t>
            </a:r>
            <a:r>
              <a:rPr lang="en-US" altLang="ja-JP" sz="2000" i="0" dirty="0">
                <a:effectLst/>
                <a:latin typeface="Noto Sans JP"/>
              </a:rPr>
              <a:t>60</a:t>
            </a:r>
            <a:r>
              <a:rPr lang="ja-JP" altLang="en-US" sz="2000" i="0" dirty="0">
                <a:effectLst/>
                <a:latin typeface="Noto Sans JP"/>
              </a:rPr>
              <a:t>歳以上の定年後再雇用の扱い</a:t>
            </a:r>
            <a:r>
              <a:rPr lang="en-US" altLang="ja-JP" sz="2000" dirty="0">
                <a:solidFill>
                  <a:prstClr val="black"/>
                </a:solidFill>
              </a:rPr>
              <a:t>----------- 34</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游ゴシック" panose="020F0502020204030204"/>
                <a:ea typeface="游ゴシック" panose="020B0400000000000000" pitchFamily="50" charset="-128"/>
              </a:rPr>
              <a:t>１０</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．再雇用までの流れ</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１１．助成金</a:t>
            </a:r>
            <a:r>
              <a:rPr lang="ja-JP" altLang="en-US" sz="2000" dirty="0">
                <a:solidFill>
                  <a:prstClr val="black"/>
                </a:solidFill>
                <a:latin typeface="游ゴシック" panose="020F0502020204030204"/>
                <a:ea typeface="游ゴシック" panose="020B0400000000000000" pitchFamily="50" charset="-128"/>
              </a:rPr>
              <a:t>等</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の活用</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１２．</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70</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歳まで活躍してもらうための対策は？</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en-US" altLang="ja-JP" sz="2000" dirty="0">
                <a:solidFill>
                  <a:prstClr val="black"/>
                </a:solidFill>
                <a:latin typeface="游ゴシック" panose="020F0502020204030204"/>
                <a:ea typeface="游ゴシック" panose="020B0400000000000000" pitchFamily="50" charset="-128"/>
              </a:rPr>
              <a:t>50</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１３．</a:t>
            </a:r>
            <a:r>
              <a:rPr kumimoji="1" lang="ja-JP" altLang="en-US" sz="2000" b="0" i="0"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高齢者雇用の方針のまとめ</a:t>
            </a:r>
            <a:r>
              <a:rPr kumimoji="1" lang="en-US" altLang="ja-JP" sz="2000" b="0" i="0"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------------------------------------------52</a:t>
            </a:r>
            <a:r>
              <a:rPr kumimoji="1" lang="ja-JP" altLang="en-US" sz="2000" b="0" i="0"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p>
        </p:txBody>
      </p:sp>
      <p:cxnSp>
        <p:nvCxnSpPr>
          <p:cNvPr id="5" name="直線コネクタ 4">
            <a:extLst>
              <a:ext uri="{FF2B5EF4-FFF2-40B4-BE49-F238E27FC236}">
                <a16:creationId xmlns:a16="http://schemas.microsoft.com/office/drawing/2014/main" id="{AAF0E3F1-8028-66D7-A200-D9B731ECF2CA}"/>
              </a:ext>
            </a:extLst>
          </p:cNvPr>
          <p:cNvCxnSpPr>
            <a:cxnSpLocks/>
          </p:cNvCxnSpPr>
          <p:nvPr/>
        </p:nvCxnSpPr>
        <p:spPr>
          <a:xfrm>
            <a:off x="1286433" y="3429000"/>
            <a:ext cx="9453287" cy="13450"/>
          </a:xfrm>
          <a:prstGeom prst="line">
            <a:avLst/>
          </a:prstGeom>
          <a:ln w="28575">
            <a:solidFill>
              <a:schemeClr val="accent2">
                <a:lumMod val="75000"/>
              </a:schemeClr>
            </a:solidFill>
          </a:ln>
        </p:spPr>
        <p:style>
          <a:lnRef idx="1">
            <a:schemeClr val="dk1"/>
          </a:lnRef>
          <a:fillRef idx="0">
            <a:schemeClr val="dk1"/>
          </a:fillRef>
          <a:effectRef idx="0">
            <a:schemeClr val="dk1"/>
          </a:effectRef>
          <a:fontRef idx="minor">
            <a:schemeClr val="tx1"/>
          </a:fontRef>
        </p:style>
      </p:cxnSp>
      <p:sp>
        <p:nvSpPr>
          <p:cNvPr id="4" name="スライド番号プレースホルダー 3">
            <a:extLst>
              <a:ext uri="{FF2B5EF4-FFF2-40B4-BE49-F238E27FC236}">
                <a16:creationId xmlns:a16="http://schemas.microsoft.com/office/drawing/2014/main" id="{26B48693-ADCF-1E6C-197B-25D91C8D4DD2}"/>
              </a:ext>
            </a:extLst>
          </p:cNvPr>
          <p:cNvSpPr>
            <a:spLocks noGrp="1"/>
          </p:cNvSpPr>
          <p:nvPr>
            <p:ph type="sldNum" sz="quarter" idx="12"/>
          </p:nvPr>
        </p:nvSpPr>
        <p:spPr/>
        <p:txBody>
          <a:bodyPr/>
          <a:lstStyle/>
          <a:p>
            <a:fld id="{51C0C88C-A801-4CA3-877C-750B85180883}" type="slidenum">
              <a:rPr kumimoji="1" lang="ja-JP" altLang="en-US" smtClean="0"/>
              <a:t>2</a:t>
            </a:fld>
            <a:endParaRPr kumimoji="1" lang="ja-JP" altLang="en-US"/>
          </a:p>
        </p:txBody>
      </p:sp>
    </p:spTree>
    <p:extLst>
      <p:ext uri="{BB962C8B-B14F-4D97-AF65-F5344CB8AC3E}">
        <p14:creationId xmlns:p14="http://schemas.microsoft.com/office/powerpoint/2010/main" val="319805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54654" y="519237"/>
            <a:ext cx="66255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5-3.</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歳以降社員の短時間・短日数勤務制度</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693383" y="1094986"/>
            <a:ext cx="9195146" cy="646331"/>
          </a:xfrm>
          <a:prstGeom prst="rect">
            <a:avLst/>
          </a:prstGeom>
          <a:noFill/>
        </p:spPr>
        <p:txBody>
          <a:bodyPr wrap="none" rtlCol="0">
            <a:spAutoFit/>
          </a:bodyPr>
          <a:lstStyle/>
          <a:p>
            <a:pPr lvl="0">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a:t>
            </a:r>
            <a:r>
              <a:rPr lang="ja-JP" altLang="en-US" dirty="0">
                <a:solidFill>
                  <a:prstClr val="black"/>
                </a:solidFill>
              </a:rPr>
              <a:t>以降社員」を対象にした短時間・短日数勤務制度がある企業の割合は、</a:t>
            </a:r>
            <a:r>
              <a:rPr lang="en-US" altLang="ja-JP" dirty="0">
                <a:solidFill>
                  <a:srgbClr val="FF0000"/>
                </a:solidFill>
              </a:rPr>
              <a:t>58.0</a:t>
            </a:r>
            <a:r>
              <a:rPr lang="ja-JP" altLang="en-US" dirty="0">
                <a:solidFill>
                  <a:srgbClr val="FF0000"/>
                </a:solidFill>
              </a:rPr>
              <a:t>％を</a:t>
            </a:r>
            <a:endParaRPr lang="en-US" altLang="ja-JP" dirty="0">
              <a:solidFill>
                <a:srgbClr val="FF0000"/>
              </a:solidFill>
            </a:endParaRPr>
          </a:p>
          <a:p>
            <a:pPr lvl="0">
              <a:defRPr/>
            </a:pP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占める。</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制度無しは、</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41.3</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％となっている。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6" name="グラフ 5"/>
          <p:cNvGraphicFramePr/>
          <p:nvPr>
            <p:extLst>
              <p:ext uri="{D42A27DB-BD31-4B8C-83A1-F6EECF244321}">
                <p14:modId xmlns:p14="http://schemas.microsoft.com/office/powerpoint/2010/main" val="3239915258"/>
              </p:ext>
            </p:extLst>
          </p:nvPr>
        </p:nvGraphicFramePr>
        <p:xfrm>
          <a:off x="1156789" y="2005791"/>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157D7BA5-81F5-76F9-54CB-A889F873C70C}"/>
              </a:ext>
            </a:extLst>
          </p:cNvPr>
          <p:cNvSpPr txBox="1"/>
          <p:nvPr/>
        </p:nvSpPr>
        <p:spPr>
          <a:xfrm>
            <a:off x="7150506" y="2567311"/>
            <a:ext cx="4133035" cy="2585323"/>
          </a:xfrm>
          <a:prstGeom prst="rect">
            <a:avLst/>
          </a:prstGeom>
          <a:noFill/>
        </p:spPr>
        <p:txBody>
          <a:bodyPr wrap="square" rtlCol="0">
            <a:spAutoFit/>
          </a:bodyPr>
          <a:lstStyle/>
          <a:p>
            <a:r>
              <a:rPr lang="ja-JP" altLang="en-US" dirty="0">
                <a:solidFill>
                  <a:prstClr val="black"/>
                </a:solidFill>
              </a:rPr>
              <a:t>短時間・短日数勤務制度がある企業は</a:t>
            </a:r>
            <a:endParaRPr kumimoji="1" lang="en-US" altLang="ja-JP" dirty="0"/>
          </a:p>
          <a:p>
            <a:r>
              <a:rPr kumimoji="1" lang="ja-JP" altLang="en-US" dirty="0"/>
              <a:t>業種別では</a:t>
            </a:r>
            <a:endParaRPr kumimoji="1" lang="en-US" altLang="ja-JP" dirty="0"/>
          </a:p>
          <a:p>
            <a:r>
              <a:rPr lang="ja-JP" altLang="en-US" dirty="0"/>
              <a:t>「電気ガス水道業」</a:t>
            </a:r>
            <a:r>
              <a:rPr lang="en-US" altLang="ja-JP" dirty="0"/>
              <a:t>64.3</a:t>
            </a:r>
            <a:r>
              <a:rPr kumimoji="1" lang="ja-JP" altLang="en-US" dirty="0"/>
              <a:t>％、「運輸・郵便業」</a:t>
            </a:r>
            <a:r>
              <a:rPr lang="en-US" altLang="ja-JP" dirty="0"/>
              <a:t>61.8</a:t>
            </a:r>
            <a:r>
              <a:rPr lang="ja-JP" altLang="en-US" dirty="0"/>
              <a:t>％、「建設業」</a:t>
            </a:r>
            <a:r>
              <a:rPr lang="en-US" altLang="ja-JP" dirty="0"/>
              <a:t>60.7</a:t>
            </a:r>
            <a:r>
              <a:rPr lang="ja-JP" altLang="en-US" dirty="0"/>
              <a:t>％と多く</a:t>
            </a:r>
            <a:endParaRPr lang="en-US" altLang="ja-JP" dirty="0"/>
          </a:p>
          <a:p>
            <a:r>
              <a:rPr lang="ja-JP" altLang="en-US" dirty="0"/>
              <a:t>逆に、「宿泊、飲食サービス業」</a:t>
            </a:r>
            <a:r>
              <a:rPr lang="en-US" altLang="ja-JP" dirty="0"/>
              <a:t>40.0</a:t>
            </a:r>
            <a:r>
              <a:rPr lang="ja-JP" altLang="en-US" dirty="0"/>
              <a:t>％、「医療、福祉業」</a:t>
            </a:r>
            <a:r>
              <a:rPr lang="en-US" altLang="ja-JP" dirty="0"/>
              <a:t>42.1</a:t>
            </a:r>
            <a:r>
              <a:rPr lang="ja-JP" altLang="en-US" dirty="0"/>
              <a:t>％、と少ない。</a:t>
            </a:r>
            <a:endParaRPr lang="en-US" altLang="ja-JP" dirty="0"/>
          </a:p>
          <a:p>
            <a:r>
              <a:rPr lang="ja-JP" altLang="en-US" dirty="0"/>
              <a:t>会社規模では、特に差はない。</a:t>
            </a:r>
            <a:endParaRPr lang="en-US" altLang="ja-JP" dirty="0"/>
          </a:p>
        </p:txBody>
      </p:sp>
      <p:sp>
        <p:nvSpPr>
          <p:cNvPr id="4" name="スライド番号プレースホルダー 3">
            <a:extLst>
              <a:ext uri="{FF2B5EF4-FFF2-40B4-BE49-F238E27FC236}">
                <a16:creationId xmlns:a16="http://schemas.microsoft.com/office/drawing/2014/main" id="{0C8A70B2-E47E-0301-D715-0AC393B54788}"/>
              </a:ext>
            </a:extLst>
          </p:cNvPr>
          <p:cNvSpPr>
            <a:spLocks noGrp="1"/>
          </p:cNvSpPr>
          <p:nvPr>
            <p:ph type="sldNum" sz="quarter" idx="12"/>
          </p:nvPr>
        </p:nvSpPr>
        <p:spPr/>
        <p:txBody>
          <a:bodyPr/>
          <a:lstStyle/>
          <a:p>
            <a:fld id="{51C0C88C-A801-4CA3-877C-750B85180883}" type="slidenum">
              <a:rPr kumimoji="1" lang="ja-JP" altLang="en-US" smtClean="0"/>
              <a:t>20</a:t>
            </a:fld>
            <a:endParaRPr kumimoji="1" lang="ja-JP" altLang="en-US"/>
          </a:p>
        </p:txBody>
      </p:sp>
    </p:spTree>
    <p:extLst>
      <p:ext uri="{BB962C8B-B14F-4D97-AF65-F5344CB8AC3E}">
        <p14:creationId xmlns:p14="http://schemas.microsoft.com/office/powerpoint/2010/main" val="180548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72369" y="506174"/>
            <a:ext cx="84369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5-4.</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短時間・短日数勤務制度における労働時間の設定方法</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693383" y="1094986"/>
            <a:ext cx="992771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歳以降社員の短時間・短日数勤務制度では、</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「日数・時間の限度の定めはなく、</a:t>
            </a:r>
            <a:endPar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lvl="0">
              <a:defRPr/>
            </a:pPr>
            <a:r>
              <a:rPr lang="ja-JP" altLang="en-US" dirty="0">
                <a:solidFill>
                  <a:srgbClr val="FF0000"/>
                </a:solidFill>
                <a:latin typeface="游ゴシック" panose="020F0502020204030204"/>
                <a:ea typeface="游ゴシック" panose="020B0400000000000000" pitchFamily="50" charset="-128"/>
              </a:rPr>
              <a:t>本人と調整して決める</a:t>
            </a:r>
            <a:r>
              <a:rPr lang="ja-JP" altLang="en-US" dirty="0">
                <a:solidFill>
                  <a:srgbClr val="FF0000"/>
                </a:solidFill>
              </a:rPr>
              <a:t>」</a:t>
            </a:r>
            <a:r>
              <a:rPr lang="en-US" altLang="ja-JP" dirty="0">
                <a:solidFill>
                  <a:srgbClr val="FF0000"/>
                </a:solidFill>
              </a:rPr>
              <a:t>50.8</a:t>
            </a:r>
            <a:r>
              <a:rPr lang="ja-JP" altLang="en-US" dirty="0">
                <a:solidFill>
                  <a:srgbClr val="FF0000"/>
                </a:solidFill>
              </a:rPr>
              <a:t>％</a:t>
            </a:r>
            <a:r>
              <a:rPr lang="ja-JP" altLang="en-US" dirty="0">
                <a:solidFill>
                  <a:prstClr val="black"/>
                </a:solidFill>
              </a:rPr>
              <a:t>、 「日数・時間の限度の定めがあり、本人と調整して決める」</a:t>
            </a:r>
            <a:endParaRPr lang="en-US" altLang="ja-JP" dirty="0">
              <a:solidFill>
                <a:prstClr val="black"/>
              </a:solidFill>
            </a:endParaRPr>
          </a:p>
          <a:p>
            <a:pPr lvl="0">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20.4</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％、「会社が設定する複数の選択肢から調整して決める」</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15.7</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％となっている。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6" name="グラフ 5"/>
          <p:cNvGraphicFramePr/>
          <p:nvPr>
            <p:extLst>
              <p:ext uri="{D42A27DB-BD31-4B8C-83A1-F6EECF244321}">
                <p14:modId xmlns:p14="http://schemas.microsoft.com/office/powerpoint/2010/main" val="2760486316"/>
              </p:ext>
            </p:extLst>
          </p:nvPr>
        </p:nvGraphicFramePr>
        <p:xfrm>
          <a:off x="2815771" y="2201734"/>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9CB117C1-4CBC-E632-13FD-9B99AAFE3B3E}"/>
              </a:ext>
            </a:extLst>
          </p:cNvPr>
          <p:cNvSpPr>
            <a:spLocks noGrp="1"/>
          </p:cNvSpPr>
          <p:nvPr>
            <p:ph type="sldNum" sz="quarter" idx="12"/>
          </p:nvPr>
        </p:nvSpPr>
        <p:spPr/>
        <p:txBody>
          <a:bodyPr/>
          <a:lstStyle/>
          <a:p>
            <a:fld id="{51C0C88C-A801-4CA3-877C-750B85180883}" type="slidenum">
              <a:rPr kumimoji="1" lang="ja-JP" altLang="en-US" smtClean="0"/>
              <a:t>21</a:t>
            </a:fld>
            <a:endParaRPr kumimoji="1" lang="ja-JP" altLang="en-US"/>
          </a:p>
        </p:txBody>
      </p:sp>
    </p:spTree>
    <p:extLst>
      <p:ext uri="{BB962C8B-B14F-4D97-AF65-F5344CB8AC3E}">
        <p14:creationId xmlns:p14="http://schemas.microsoft.com/office/powerpoint/2010/main" val="374240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74232" y="506174"/>
            <a:ext cx="53944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歳以降社員の基本給の決め方</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693383" y="1094986"/>
            <a:ext cx="896431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歳以降社員の基本給の決め方は、</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「仕事内容・職歴に対応して支給する」</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29.8</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游ゴシック" panose="020F0502020204030204"/>
                <a:ea typeface="游ゴシック" panose="020B0400000000000000" pitchFamily="50" charset="-128"/>
              </a:rPr>
              <a:t>「定額の基本給を一律に支給する」</a:t>
            </a:r>
            <a:r>
              <a:rPr lang="en-US" altLang="ja-JP" dirty="0">
                <a:solidFill>
                  <a:prstClr val="black"/>
                </a:solidFill>
                <a:latin typeface="游ゴシック" panose="020F0502020204030204"/>
                <a:ea typeface="游ゴシック" panose="020B0400000000000000" pitchFamily="50" charset="-128"/>
              </a:rPr>
              <a:t>20.9</a:t>
            </a:r>
            <a:r>
              <a:rPr lang="ja-JP" altLang="en-US" dirty="0">
                <a:solidFill>
                  <a:prstClr val="black"/>
                </a:solidFill>
                <a:latin typeface="游ゴシック" panose="020F0502020204030204"/>
                <a:ea typeface="游ゴシック" panose="020B0400000000000000" pitchFamily="50" charset="-128"/>
              </a:rPr>
              <a:t>％、「</a:t>
            </a:r>
            <a:r>
              <a:rPr lang="en-US" altLang="ja-JP" dirty="0">
                <a:solidFill>
                  <a:prstClr val="black"/>
                </a:solidFill>
                <a:latin typeface="游ゴシック" panose="020F0502020204030204"/>
                <a:ea typeface="游ゴシック" panose="020B0400000000000000" pitchFamily="50" charset="-128"/>
              </a:rPr>
              <a:t>60</a:t>
            </a:r>
            <a:r>
              <a:rPr lang="ja-JP" altLang="en-US" dirty="0">
                <a:solidFill>
                  <a:prstClr val="black"/>
                </a:solidFill>
                <a:latin typeface="游ゴシック" panose="020F0502020204030204"/>
                <a:ea typeface="游ゴシック" panose="020B0400000000000000" pitchFamily="50" charset="-128"/>
              </a:rPr>
              <a:t>～</a:t>
            </a:r>
            <a:r>
              <a:rPr lang="en-US" altLang="ja-JP" dirty="0">
                <a:solidFill>
                  <a:prstClr val="black"/>
                </a:solidFill>
                <a:latin typeface="游ゴシック" panose="020F0502020204030204"/>
                <a:ea typeface="游ゴシック" panose="020B0400000000000000" pitchFamily="50" charset="-128"/>
              </a:rPr>
              <a:t>64</a:t>
            </a:r>
            <a:r>
              <a:rPr lang="ja-JP" altLang="en-US" dirty="0">
                <a:solidFill>
                  <a:prstClr val="black"/>
                </a:solidFill>
                <a:latin typeface="游ゴシック" panose="020F0502020204030204"/>
                <a:ea typeface="游ゴシック" panose="020B0400000000000000" pitchFamily="50" charset="-128"/>
              </a:rPr>
              <a:t>歳時点の基本給の一定比率で</a:t>
            </a:r>
            <a:endParaRPr lang="en-US" altLang="ja-JP"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游ゴシック" panose="020F0502020204030204"/>
                <a:ea typeface="游ゴシック" panose="020B0400000000000000" pitchFamily="50" charset="-128"/>
              </a:rPr>
              <a:t>支給する」</a:t>
            </a:r>
            <a:r>
              <a:rPr lang="en-US" altLang="ja-JP" dirty="0">
                <a:solidFill>
                  <a:prstClr val="black"/>
                </a:solidFill>
                <a:latin typeface="游ゴシック" panose="020F0502020204030204"/>
                <a:ea typeface="游ゴシック" panose="020B0400000000000000" pitchFamily="50" charset="-128"/>
              </a:rPr>
              <a:t>18.6</a:t>
            </a:r>
            <a:r>
              <a:rPr lang="ja-JP" altLang="en-US" dirty="0">
                <a:solidFill>
                  <a:prstClr val="black"/>
                </a:solidFill>
                <a:latin typeface="游ゴシック" panose="020F0502020204030204"/>
                <a:ea typeface="游ゴシック" panose="020B0400000000000000" pitchFamily="50" charset="-128"/>
              </a:rPr>
              <a:t>％、「職能資格や職位等に対応して支給」</a:t>
            </a:r>
            <a:r>
              <a:rPr lang="en-US" altLang="ja-JP" dirty="0">
                <a:solidFill>
                  <a:prstClr val="black"/>
                </a:solidFill>
                <a:latin typeface="游ゴシック" panose="020F0502020204030204"/>
                <a:ea typeface="游ゴシック" panose="020B0400000000000000" pitchFamily="50" charset="-128"/>
              </a:rPr>
              <a:t>13.4</a:t>
            </a:r>
            <a:r>
              <a:rPr lang="ja-JP" altLang="en-US" dirty="0">
                <a:solidFill>
                  <a:prstClr val="black"/>
                </a:solidFill>
                <a:latin typeface="游ゴシック" panose="020F0502020204030204"/>
                <a:ea typeface="游ゴシック" panose="020B0400000000000000" pitchFamily="50" charset="-128"/>
              </a:rPr>
              <a:t>％となっている。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6" name="グラフ 5"/>
          <p:cNvGraphicFramePr/>
          <p:nvPr>
            <p:extLst>
              <p:ext uri="{D42A27DB-BD31-4B8C-83A1-F6EECF244321}">
                <p14:modId xmlns:p14="http://schemas.microsoft.com/office/powerpoint/2010/main" val="4258277348"/>
              </p:ext>
            </p:extLst>
          </p:nvPr>
        </p:nvGraphicFramePr>
        <p:xfrm>
          <a:off x="2815771" y="2201734"/>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050CF096-3559-77D8-B7E8-B5F518E98D57}"/>
              </a:ext>
            </a:extLst>
          </p:cNvPr>
          <p:cNvSpPr>
            <a:spLocks noGrp="1"/>
          </p:cNvSpPr>
          <p:nvPr>
            <p:ph type="sldNum" sz="quarter" idx="12"/>
          </p:nvPr>
        </p:nvSpPr>
        <p:spPr/>
        <p:txBody>
          <a:bodyPr/>
          <a:lstStyle/>
          <a:p>
            <a:fld id="{51C0C88C-A801-4CA3-877C-750B85180883}" type="slidenum">
              <a:rPr kumimoji="1" lang="ja-JP" altLang="en-US" smtClean="0"/>
              <a:t>22</a:t>
            </a:fld>
            <a:endParaRPr kumimoji="1" lang="ja-JP" altLang="en-US"/>
          </a:p>
        </p:txBody>
      </p:sp>
    </p:spTree>
    <p:extLst>
      <p:ext uri="{BB962C8B-B14F-4D97-AF65-F5344CB8AC3E}">
        <p14:creationId xmlns:p14="http://schemas.microsoft.com/office/powerpoint/2010/main" val="152494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74232" y="506174"/>
            <a:ext cx="50866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5-6.</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歳以降社員の平均的な収入</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693383" y="1094986"/>
            <a:ext cx="939071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歳以降社員の平均的な収入を時間換算すると、</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1000</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1200</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円未満」</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28.7</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游ゴシック" panose="020F0502020204030204"/>
                <a:ea typeface="游ゴシック" panose="020B0400000000000000" pitchFamily="50" charset="-128"/>
              </a:rPr>
              <a:t>「</a:t>
            </a:r>
            <a:r>
              <a:rPr lang="en-US" altLang="ja-JP" dirty="0">
                <a:solidFill>
                  <a:prstClr val="black"/>
                </a:solidFill>
                <a:latin typeface="游ゴシック" panose="020F0502020204030204"/>
                <a:ea typeface="游ゴシック" panose="020B0400000000000000" pitchFamily="50" charset="-128"/>
              </a:rPr>
              <a:t>1200</a:t>
            </a:r>
            <a:r>
              <a:rPr lang="ja-JP" altLang="en-US" dirty="0">
                <a:solidFill>
                  <a:prstClr val="black"/>
                </a:solidFill>
                <a:latin typeface="游ゴシック" panose="020F0502020204030204"/>
                <a:ea typeface="游ゴシック" panose="020B0400000000000000" pitchFamily="50" charset="-128"/>
              </a:rPr>
              <a:t>～</a:t>
            </a:r>
            <a:r>
              <a:rPr lang="en-US" altLang="ja-JP" dirty="0">
                <a:solidFill>
                  <a:prstClr val="black"/>
                </a:solidFill>
                <a:latin typeface="游ゴシック" panose="020F0502020204030204"/>
                <a:ea typeface="游ゴシック" panose="020B0400000000000000" pitchFamily="50" charset="-128"/>
              </a:rPr>
              <a:t>1400</a:t>
            </a:r>
            <a:r>
              <a:rPr lang="ja-JP" altLang="en-US" dirty="0">
                <a:solidFill>
                  <a:prstClr val="black"/>
                </a:solidFill>
                <a:latin typeface="游ゴシック" panose="020F0502020204030204"/>
                <a:ea typeface="游ゴシック" panose="020B0400000000000000" pitchFamily="50" charset="-128"/>
              </a:rPr>
              <a:t>円未満」</a:t>
            </a:r>
            <a:r>
              <a:rPr lang="en-US" altLang="ja-JP" dirty="0">
                <a:solidFill>
                  <a:prstClr val="black"/>
                </a:solidFill>
                <a:latin typeface="游ゴシック" panose="020F0502020204030204"/>
                <a:ea typeface="游ゴシック" panose="020B0400000000000000" pitchFamily="50" charset="-128"/>
              </a:rPr>
              <a:t>19.7</a:t>
            </a:r>
            <a:r>
              <a:rPr lang="ja-JP" altLang="en-US" dirty="0">
                <a:solidFill>
                  <a:prstClr val="black"/>
                </a:solidFill>
                <a:latin typeface="游ゴシック" panose="020F0502020204030204"/>
                <a:ea typeface="游ゴシック" panose="020B0400000000000000" pitchFamily="50" charset="-128"/>
              </a:rPr>
              <a:t>％、「</a:t>
            </a:r>
            <a:r>
              <a:rPr lang="en-US" altLang="ja-JP" dirty="0">
                <a:solidFill>
                  <a:prstClr val="black"/>
                </a:solidFill>
                <a:latin typeface="游ゴシック" panose="020F0502020204030204"/>
                <a:ea typeface="游ゴシック" panose="020B0400000000000000" pitchFamily="50" charset="-128"/>
              </a:rPr>
              <a:t>1800</a:t>
            </a:r>
            <a:r>
              <a:rPr lang="ja-JP" altLang="en-US" dirty="0">
                <a:solidFill>
                  <a:prstClr val="black"/>
                </a:solidFill>
                <a:latin typeface="游ゴシック" panose="020F0502020204030204"/>
                <a:ea typeface="游ゴシック" panose="020B0400000000000000" pitchFamily="50" charset="-128"/>
              </a:rPr>
              <a:t>円以上」</a:t>
            </a:r>
            <a:r>
              <a:rPr lang="en-US" altLang="ja-JP" dirty="0">
                <a:solidFill>
                  <a:prstClr val="black"/>
                </a:solidFill>
                <a:latin typeface="游ゴシック" panose="020F0502020204030204"/>
                <a:ea typeface="游ゴシック" panose="020B0400000000000000" pitchFamily="50" charset="-128"/>
              </a:rPr>
              <a:t>16.0</a:t>
            </a:r>
            <a:r>
              <a:rPr lang="ja-JP" altLang="en-US" dirty="0">
                <a:solidFill>
                  <a:prstClr val="black"/>
                </a:solidFill>
                <a:latin typeface="游ゴシック" panose="020F0502020204030204"/>
                <a:ea typeface="游ゴシック" panose="020B0400000000000000" pitchFamily="50" charset="-128"/>
              </a:rPr>
              <a:t>％</a:t>
            </a:r>
            <a:r>
              <a:rPr kumimoji="1" lang="ja-JP" altLang="en-US" sz="1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1400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1600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円未満」</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13.2</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1000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円未満」</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12.5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％の順となっている。</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R.</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４</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.1</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月時点）</a:t>
            </a:r>
            <a:endPar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graphicFrame>
        <p:nvGraphicFramePr>
          <p:cNvPr id="6" name="グラフ 5"/>
          <p:cNvGraphicFramePr/>
          <p:nvPr>
            <p:extLst>
              <p:ext uri="{D42A27DB-BD31-4B8C-83A1-F6EECF244321}">
                <p14:modId xmlns:p14="http://schemas.microsoft.com/office/powerpoint/2010/main" val="679096272"/>
              </p:ext>
            </p:extLst>
          </p:nvPr>
        </p:nvGraphicFramePr>
        <p:xfrm>
          <a:off x="1117599" y="2280111"/>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6962503" y="3370217"/>
            <a:ext cx="4570482" cy="1477328"/>
          </a:xfrm>
          <a:prstGeom prst="rect">
            <a:avLst/>
          </a:prstGeom>
          <a:noFill/>
        </p:spPr>
        <p:txBody>
          <a:bodyPr wrap="none" rtlCol="0">
            <a:spAutoFit/>
          </a:bodyPr>
          <a:lstStyle/>
          <a:p>
            <a:r>
              <a:rPr lang="ja-JP" altLang="en-US" dirty="0">
                <a:solidFill>
                  <a:prstClr val="black"/>
                </a:solidFill>
              </a:rPr>
              <a:t>平均的な</a:t>
            </a:r>
            <a:r>
              <a:rPr kumimoji="1" lang="ja-JP" altLang="en-US" dirty="0"/>
              <a:t>収入に関しては、業種や会社規模</a:t>
            </a:r>
            <a:endParaRPr kumimoji="1" lang="en-US" altLang="ja-JP" dirty="0"/>
          </a:p>
          <a:p>
            <a:r>
              <a:rPr kumimoji="1" lang="ja-JP" altLang="en-US" dirty="0"/>
              <a:t>により、かなりの差があるが、やはり</a:t>
            </a:r>
            <a:endParaRPr kumimoji="1" lang="en-US" altLang="ja-JP" dirty="0"/>
          </a:p>
          <a:p>
            <a:r>
              <a:rPr lang="ja-JP" altLang="en-US" dirty="0"/>
              <a:t>「専門・技術職」は高い傾向があり、</a:t>
            </a:r>
            <a:endParaRPr lang="en-US" altLang="ja-JP" dirty="0"/>
          </a:p>
          <a:p>
            <a:r>
              <a:rPr lang="ja-JP" altLang="en-US" dirty="0"/>
              <a:t>「サービス関連」「製造関連」は低い傾向</a:t>
            </a:r>
            <a:endParaRPr lang="en-US" altLang="ja-JP" dirty="0"/>
          </a:p>
          <a:p>
            <a:r>
              <a:rPr lang="ja-JP" altLang="en-US" dirty="0"/>
              <a:t>がある。</a:t>
            </a:r>
            <a:endParaRPr kumimoji="1" lang="ja-JP" altLang="en-US" dirty="0"/>
          </a:p>
        </p:txBody>
      </p:sp>
      <p:sp>
        <p:nvSpPr>
          <p:cNvPr id="5" name="スライド番号プレースホルダー 4">
            <a:extLst>
              <a:ext uri="{FF2B5EF4-FFF2-40B4-BE49-F238E27FC236}">
                <a16:creationId xmlns:a16="http://schemas.microsoft.com/office/drawing/2014/main" id="{BB0B4BDC-3276-ED73-7178-737034808751}"/>
              </a:ext>
            </a:extLst>
          </p:cNvPr>
          <p:cNvSpPr>
            <a:spLocks noGrp="1"/>
          </p:cNvSpPr>
          <p:nvPr>
            <p:ph type="sldNum" sz="quarter" idx="12"/>
          </p:nvPr>
        </p:nvSpPr>
        <p:spPr/>
        <p:txBody>
          <a:bodyPr/>
          <a:lstStyle/>
          <a:p>
            <a:fld id="{51C0C88C-A801-4CA3-877C-750B85180883}" type="slidenum">
              <a:rPr kumimoji="1" lang="ja-JP" altLang="en-US" smtClean="0"/>
              <a:t>23</a:t>
            </a:fld>
            <a:endParaRPr kumimoji="1" lang="ja-JP" altLang="en-US"/>
          </a:p>
        </p:txBody>
      </p:sp>
    </p:spTree>
    <p:extLst>
      <p:ext uri="{BB962C8B-B14F-4D97-AF65-F5344CB8AC3E}">
        <p14:creationId xmlns:p14="http://schemas.microsoft.com/office/powerpoint/2010/main" val="893353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8802" y="506174"/>
            <a:ext cx="44710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5-7.</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歳以降社員の活用評価</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693383" y="1094986"/>
            <a:ext cx="894668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歳以降社員の活用に対する全体評価は、「満足」が</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「やや満足」が</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62.0</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endPar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游ゴシック" panose="020F0502020204030204"/>
                <a:ea typeface="游ゴシック" panose="020B0400000000000000" pitchFamily="50" charset="-128"/>
              </a:rPr>
              <a:t>となり、満足する割合は</a:t>
            </a:r>
            <a:r>
              <a:rPr lang="en-US" altLang="ja-JP" dirty="0">
                <a:solidFill>
                  <a:prstClr val="black"/>
                </a:solidFill>
                <a:latin typeface="游ゴシック" panose="020F0502020204030204"/>
                <a:ea typeface="游ゴシック" panose="020B0400000000000000" pitchFamily="50" charset="-128"/>
              </a:rPr>
              <a:t>86.1</a:t>
            </a:r>
            <a:r>
              <a:rPr lang="ja-JP" altLang="en-US" dirty="0">
                <a:solidFill>
                  <a:prstClr val="black"/>
                </a:solidFill>
                <a:latin typeface="游ゴシック" panose="020F0502020204030204"/>
                <a:ea typeface="游ゴシック" panose="020B0400000000000000" pitchFamily="50" charset="-128"/>
              </a:rPr>
              <a:t>％を占める。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6" name="グラフ 5"/>
          <p:cNvGraphicFramePr/>
          <p:nvPr>
            <p:extLst>
              <p:ext uri="{D42A27DB-BD31-4B8C-83A1-F6EECF244321}">
                <p14:modId xmlns:p14="http://schemas.microsoft.com/office/powerpoint/2010/main" val="1083879853"/>
              </p:ext>
            </p:extLst>
          </p:nvPr>
        </p:nvGraphicFramePr>
        <p:xfrm>
          <a:off x="1209039" y="2084168"/>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6936377" y="3409406"/>
            <a:ext cx="4570482" cy="646331"/>
          </a:xfrm>
          <a:prstGeom prst="rect">
            <a:avLst/>
          </a:prstGeom>
          <a:noFill/>
        </p:spPr>
        <p:txBody>
          <a:bodyPr wrap="none" rtlCol="0">
            <a:spAutoFit/>
          </a:bodyPr>
          <a:lstStyle/>
          <a:p>
            <a:r>
              <a:rPr kumimoji="1" lang="ja-JP" altLang="en-US" dirty="0"/>
              <a:t>満足度に</a:t>
            </a:r>
            <a:r>
              <a:rPr lang="ja-JP" altLang="en-US" dirty="0"/>
              <a:t>関しては、業種や会社規模による</a:t>
            </a:r>
            <a:endParaRPr lang="en-US" altLang="ja-JP" dirty="0"/>
          </a:p>
          <a:p>
            <a:r>
              <a:rPr kumimoji="1" lang="ja-JP" altLang="en-US" dirty="0"/>
              <a:t>差はあまり大きくない。</a:t>
            </a:r>
          </a:p>
        </p:txBody>
      </p:sp>
      <p:sp>
        <p:nvSpPr>
          <p:cNvPr id="5" name="スライド番号プレースホルダー 4">
            <a:extLst>
              <a:ext uri="{FF2B5EF4-FFF2-40B4-BE49-F238E27FC236}">
                <a16:creationId xmlns:a16="http://schemas.microsoft.com/office/drawing/2014/main" id="{945C0864-6391-5486-A63A-72D94BD3CBE3}"/>
              </a:ext>
            </a:extLst>
          </p:cNvPr>
          <p:cNvSpPr>
            <a:spLocks noGrp="1"/>
          </p:cNvSpPr>
          <p:nvPr>
            <p:ph type="sldNum" sz="quarter" idx="12"/>
          </p:nvPr>
        </p:nvSpPr>
        <p:spPr/>
        <p:txBody>
          <a:bodyPr/>
          <a:lstStyle/>
          <a:p>
            <a:fld id="{51C0C88C-A801-4CA3-877C-750B85180883}" type="slidenum">
              <a:rPr kumimoji="1" lang="ja-JP" altLang="en-US" smtClean="0"/>
              <a:t>24</a:t>
            </a:fld>
            <a:endParaRPr kumimoji="1" lang="ja-JP" altLang="en-US"/>
          </a:p>
        </p:txBody>
      </p:sp>
    </p:spTree>
    <p:extLst>
      <p:ext uri="{BB962C8B-B14F-4D97-AF65-F5344CB8AC3E}">
        <p14:creationId xmlns:p14="http://schemas.microsoft.com/office/powerpoint/2010/main" val="1624884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77440" y="2433711"/>
            <a:ext cx="6955750" cy="1046440"/>
          </a:xfrm>
          <a:prstGeom prst="rect">
            <a:avLst/>
          </a:prstGeom>
          <a:noFill/>
        </p:spPr>
        <p:txBody>
          <a:bodyPr wrap="none" rtlCol="0">
            <a:spAutoFit/>
          </a:bodyPr>
          <a:lstStyle/>
          <a:p>
            <a:r>
              <a:rPr lang="ja-JP" altLang="en-US" sz="4400" u="sng" dirty="0"/>
              <a:t>●高齢者雇用の課題と対策</a:t>
            </a:r>
            <a:endParaRPr lang="en-US" altLang="ja-JP" sz="4400" u="sng" dirty="0"/>
          </a:p>
          <a:p>
            <a:endParaRPr kumimoji="1" lang="ja-JP" altLang="en-US" dirty="0"/>
          </a:p>
        </p:txBody>
      </p:sp>
      <p:sp>
        <p:nvSpPr>
          <p:cNvPr id="3" name="スライド番号プレースホルダー 2">
            <a:extLst>
              <a:ext uri="{FF2B5EF4-FFF2-40B4-BE49-F238E27FC236}">
                <a16:creationId xmlns:a16="http://schemas.microsoft.com/office/drawing/2014/main" id="{A63890C1-5EFF-DF92-6DA3-5A459A715E4C}"/>
              </a:ext>
            </a:extLst>
          </p:cNvPr>
          <p:cNvSpPr>
            <a:spLocks noGrp="1"/>
          </p:cNvSpPr>
          <p:nvPr>
            <p:ph type="sldNum" sz="quarter" idx="12"/>
          </p:nvPr>
        </p:nvSpPr>
        <p:spPr/>
        <p:txBody>
          <a:bodyPr/>
          <a:lstStyle/>
          <a:p>
            <a:fld id="{51C0C88C-A801-4CA3-877C-750B85180883}" type="slidenum">
              <a:rPr kumimoji="1" lang="ja-JP" altLang="en-US" smtClean="0"/>
              <a:t>25</a:t>
            </a:fld>
            <a:endParaRPr kumimoji="1" lang="ja-JP" altLang="en-US"/>
          </a:p>
        </p:txBody>
      </p:sp>
    </p:spTree>
    <p:extLst>
      <p:ext uri="{BB962C8B-B14F-4D97-AF65-F5344CB8AC3E}">
        <p14:creationId xmlns:p14="http://schemas.microsoft.com/office/powerpoint/2010/main" val="381822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627017" y="1007402"/>
            <a:ext cx="10641205" cy="54542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endParaRPr kumimoji="1" lang="ja-JP" altLang="en-US" dirty="0"/>
          </a:p>
        </p:txBody>
      </p:sp>
      <p:sp>
        <p:nvSpPr>
          <p:cNvPr id="3" name="テキスト ボックス 2"/>
          <p:cNvSpPr txBox="1"/>
          <p:nvPr/>
        </p:nvSpPr>
        <p:spPr>
          <a:xfrm>
            <a:off x="970671" y="1225122"/>
            <a:ext cx="9988062" cy="923330"/>
          </a:xfrm>
          <a:prstGeom prst="rect">
            <a:avLst/>
          </a:prstGeom>
          <a:noFill/>
        </p:spPr>
        <p:txBody>
          <a:bodyPr wrap="square" rtlCol="0">
            <a:spAutoFit/>
          </a:bodyPr>
          <a:lstStyle/>
          <a:p>
            <a:r>
              <a:rPr lang="ja-JP" altLang="en-US" dirty="0"/>
              <a:t>高年齢者雇用安定法は、</a:t>
            </a:r>
            <a:r>
              <a:rPr lang="en-US" altLang="ja-JP" dirty="0"/>
              <a:t>2013</a:t>
            </a:r>
            <a:r>
              <a:rPr lang="ja-JP" altLang="en-US" dirty="0"/>
              <a:t>年の法改正で「</a:t>
            </a:r>
            <a:r>
              <a:rPr lang="en-US" altLang="ja-JP" dirty="0"/>
              <a:t>60</a:t>
            </a:r>
            <a:r>
              <a:rPr lang="ja-JP" altLang="en-US" dirty="0"/>
              <a:t>歳未満の定年」が禁止されました。その際「高齢者雇用確保措置」が定められ、次の</a:t>
            </a:r>
            <a:r>
              <a:rPr lang="en-US" altLang="ja-JP" dirty="0"/>
              <a:t>3</a:t>
            </a:r>
            <a:r>
              <a:rPr lang="ja-JP" altLang="en-US" dirty="0" err="1"/>
              <a:t>つの</a:t>
            </a:r>
            <a:r>
              <a:rPr lang="ja-JP" altLang="en-US" dirty="0"/>
              <a:t>改善措置のうち</a:t>
            </a:r>
            <a:r>
              <a:rPr lang="en-US" altLang="ja-JP" dirty="0"/>
              <a:t>1</a:t>
            </a:r>
            <a:r>
              <a:rPr lang="ja-JP" altLang="en-US" dirty="0" err="1"/>
              <a:t>つを</a:t>
            </a:r>
            <a:r>
              <a:rPr lang="ja-JP" altLang="en-US" dirty="0"/>
              <a:t>実施することが企業に義務づけられました。</a:t>
            </a:r>
            <a:endParaRPr kumimoji="1" lang="ja-JP" altLang="en-US" dirty="0"/>
          </a:p>
        </p:txBody>
      </p:sp>
      <p:sp>
        <p:nvSpPr>
          <p:cNvPr id="4" name="テキスト ボックス 3"/>
          <p:cNvSpPr txBox="1"/>
          <p:nvPr/>
        </p:nvSpPr>
        <p:spPr>
          <a:xfrm>
            <a:off x="4164038" y="518719"/>
            <a:ext cx="3512500" cy="738664"/>
          </a:xfrm>
          <a:prstGeom prst="rect">
            <a:avLst/>
          </a:prstGeom>
          <a:noFill/>
        </p:spPr>
        <p:txBody>
          <a:bodyPr wrap="none" rtlCol="0">
            <a:spAutoFit/>
          </a:bodyPr>
          <a:lstStyle/>
          <a:p>
            <a:r>
              <a:rPr lang="en-US" altLang="ja-JP" sz="2400" u="sng" dirty="0">
                <a:solidFill>
                  <a:prstClr val="black"/>
                </a:solidFill>
              </a:rPr>
              <a:t>6-1.</a:t>
            </a:r>
            <a:r>
              <a:rPr lang="ja-JP" altLang="en-US" sz="2400" u="sng" dirty="0">
                <a:solidFill>
                  <a:prstClr val="black"/>
                </a:solidFill>
              </a:rPr>
              <a:t>　再雇用制度とは？</a:t>
            </a:r>
            <a:endParaRPr lang="en-US" altLang="ja-JP" sz="2400" u="sng" dirty="0">
              <a:solidFill>
                <a:prstClr val="black"/>
              </a:solidFill>
            </a:endParaRPr>
          </a:p>
          <a:p>
            <a:endParaRPr kumimoji="1" lang="ja-JP" altLang="en-US" dirty="0"/>
          </a:p>
        </p:txBody>
      </p:sp>
      <p:sp>
        <p:nvSpPr>
          <p:cNvPr id="6" name="テキスト ボックス 5"/>
          <p:cNvSpPr txBox="1"/>
          <p:nvPr/>
        </p:nvSpPr>
        <p:spPr>
          <a:xfrm>
            <a:off x="2754196" y="2264677"/>
            <a:ext cx="6026009" cy="1477328"/>
          </a:xfrm>
          <a:prstGeom prst="rect">
            <a:avLst/>
          </a:prstGeom>
          <a:noFill/>
        </p:spPr>
        <p:txBody>
          <a:bodyPr wrap="none" rtlCol="0">
            <a:spAutoFit/>
          </a:bodyPr>
          <a:lstStyle/>
          <a:p>
            <a:pPr fontAlgn="base"/>
            <a:r>
              <a:rPr lang="ja-JP" altLang="en-US" b="1" dirty="0"/>
              <a:t>高年齢者雇用確保措置</a:t>
            </a:r>
          </a:p>
          <a:p>
            <a:pPr fontAlgn="base"/>
            <a:r>
              <a:rPr lang="ja-JP" altLang="en-US" dirty="0"/>
              <a:t>① 定年制の廃止</a:t>
            </a:r>
          </a:p>
          <a:p>
            <a:pPr fontAlgn="base"/>
            <a:r>
              <a:rPr lang="ja-JP" altLang="en-US" dirty="0"/>
              <a:t>② 定年の引上げ</a:t>
            </a:r>
          </a:p>
          <a:p>
            <a:pPr fontAlgn="base"/>
            <a:r>
              <a:rPr lang="ja-JP" altLang="en-US" dirty="0"/>
              <a:t>③ 継続雇用制度（</a:t>
            </a:r>
            <a:r>
              <a:rPr lang="ja-JP" altLang="en-US" u="sng" dirty="0"/>
              <a:t>再雇用制度</a:t>
            </a:r>
            <a:r>
              <a:rPr lang="ja-JP" altLang="en-US" dirty="0"/>
              <a:t>・勤務延長制度等）の導入</a:t>
            </a:r>
          </a:p>
          <a:p>
            <a:endParaRPr kumimoji="1" lang="ja-JP" altLang="en-US" dirty="0"/>
          </a:p>
        </p:txBody>
      </p:sp>
      <p:sp>
        <p:nvSpPr>
          <p:cNvPr id="7" name="テキスト ボックス 6"/>
          <p:cNvSpPr txBox="1"/>
          <p:nvPr/>
        </p:nvSpPr>
        <p:spPr>
          <a:xfrm>
            <a:off x="970671" y="3662517"/>
            <a:ext cx="10297551" cy="2585323"/>
          </a:xfrm>
          <a:prstGeom prst="rect">
            <a:avLst/>
          </a:prstGeom>
          <a:noFill/>
        </p:spPr>
        <p:txBody>
          <a:bodyPr wrap="square" rtlCol="0">
            <a:spAutoFit/>
          </a:bodyPr>
          <a:lstStyle/>
          <a:p>
            <a:r>
              <a:rPr lang="ja-JP" altLang="en-US" dirty="0"/>
              <a:t>厚生労働省が</a:t>
            </a:r>
            <a:r>
              <a:rPr lang="en-US" altLang="ja-JP" dirty="0"/>
              <a:t>2021</a:t>
            </a:r>
            <a:r>
              <a:rPr lang="ja-JP" altLang="en-US" dirty="0"/>
              <a:t>年</a:t>
            </a:r>
            <a:r>
              <a:rPr lang="en-US" altLang="ja-JP" dirty="0"/>
              <a:t>1</a:t>
            </a:r>
            <a:r>
              <a:rPr lang="ja-JP" altLang="en-US" dirty="0"/>
              <a:t>月に発表した</a:t>
            </a:r>
            <a:r>
              <a:rPr lang="ja-JP" altLang="en-US" u="sng" dirty="0">
                <a:hlinkClick r:id="rId2"/>
              </a:rPr>
              <a:t>「令和</a:t>
            </a:r>
            <a:r>
              <a:rPr lang="en-US" altLang="ja-JP" u="sng" dirty="0">
                <a:hlinkClick r:id="rId2"/>
              </a:rPr>
              <a:t>2</a:t>
            </a:r>
            <a:r>
              <a:rPr lang="ja-JP" altLang="en-US" u="sng" dirty="0">
                <a:hlinkClick r:id="rId2"/>
              </a:rPr>
              <a:t>年　高年齢者の雇用状況集計結果」</a:t>
            </a:r>
            <a:r>
              <a:rPr lang="ja-JP" altLang="en-US" dirty="0"/>
              <a:t>によると、継続雇用制度の導入を行っている企業は中小企業では</a:t>
            </a:r>
            <a:r>
              <a:rPr lang="en-US" altLang="ja-JP" dirty="0"/>
              <a:t>75.2</a:t>
            </a:r>
            <a:r>
              <a:rPr lang="ja-JP" altLang="en-US" dirty="0"/>
              <a:t>％あり、義務化されている雇用確保措置の中でも “もっともポピュラーな高齢者雇用制度”となっています。</a:t>
            </a:r>
            <a:endParaRPr lang="en-US" altLang="ja-JP" dirty="0"/>
          </a:p>
          <a:p>
            <a:br>
              <a:rPr lang="ja-JP" altLang="en-US" dirty="0"/>
            </a:br>
            <a:r>
              <a:rPr lang="ja-JP" altLang="en-US" dirty="0"/>
              <a:t>継続雇用制度は、再雇用制度と勤務延長制度があり、</a:t>
            </a:r>
            <a:r>
              <a:rPr lang="en-US" altLang="ja-JP" dirty="0"/>
              <a:t>2</a:t>
            </a:r>
            <a:r>
              <a:rPr lang="ja-JP" altLang="en-US" dirty="0" err="1"/>
              <a:t>つの</a:t>
            </a:r>
            <a:r>
              <a:rPr lang="ja-JP" altLang="en-US" dirty="0"/>
              <a:t>違いは「退職手続きをするかどうか」にあります。勤務延長制度では、定年になっても退職扱いにはせず雇用を続けるため、賃金をはじめ職務内容が大きく変わることはありません。しかし再雇用制度では、従業員をいったん退職扱いにして退職金を支払った後、新しい雇用契約を交わします。これによって従業員の雇用形態・労働条件が変更されるのが一般的です。</a:t>
            </a:r>
            <a:endParaRPr kumimoji="1" lang="ja-JP" altLang="en-US" dirty="0"/>
          </a:p>
        </p:txBody>
      </p:sp>
      <p:sp>
        <p:nvSpPr>
          <p:cNvPr id="5" name="スライド番号プレースホルダー 4">
            <a:extLst>
              <a:ext uri="{FF2B5EF4-FFF2-40B4-BE49-F238E27FC236}">
                <a16:creationId xmlns:a16="http://schemas.microsoft.com/office/drawing/2014/main" id="{25B15503-2AC1-8459-F224-42641A48BE06}"/>
              </a:ext>
            </a:extLst>
          </p:cNvPr>
          <p:cNvSpPr>
            <a:spLocks noGrp="1"/>
          </p:cNvSpPr>
          <p:nvPr>
            <p:ph type="sldNum" sz="quarter" idx="12"/>
          </p:nvPr>
        </p:nvSpPr>
        <p:spPr/>
        <p:txBody>
          <a:bodyPr/>
          <a:lstStyle/>
          <a:p>
            <a:fld id="{51C0C88C-A801-4CA3-877C-750B85180883}" type="slidenum">
              <a:rPr kumimoji="1" lang="ja-JP" altLang="en-US" smtClean="0"/>
              <a:t>26</a:t>
            </a:fld>
            <a:endParaRPr kumimoji="1" lang="ja-JP" altLang="en-US"/>
          </a:p>
        </p:txBody>
      </p:sp>
    </p:spTree>
    <p:extLst>
      <p:ext uri="{BB962C8B-B14F-4D97-AF65-F5344CB8AC3E}">
        <p14:creationId xmlns:p14="http://schemas.microsoft.com/office/powerpoint/2010/main" val="27109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757645" y="1132185"/>
            <a:ext cx="10528663" cy="53404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970671" y="1509099"/>
            <a:ext cx="9988062" cy="2308324"/>
          </a:xfrm>
          <a:prstGeom prst="rect">
            <a:avLst/>
          </a:prstGeom>
          <a:noFill/>
        </p:spPr>
        <p:txBody>
          <a:bodyPr wrap="square" rtlCol="0">
            <a:spAutoFit/>
          </a:bodyPr>
          <a:lstStyle/>
          <a:p>
            <a:pPr lvl="0"/>
            <a:r>
              <a:rPr lang="en-US" altLang="ja-JP" dirty="0"/>
              <a:t>2013</a:t>
            </a:r>
            <a:r>
              <a:rPr lang="ja-JP" altLang="en-US" dirty="0"/>
              <a:t>年の高齢者雇用確保措置の適用範囲は「</a:t>
            </a:r>
            <a:r>
              <a:rPr lang="en-US" altLang="ja-JP" dirty="0"/>
              <a:t>65</a:t>
            </a:r>
            <a:r>
              <a:rPr lang="ja-JP" altLang="en-US" dirty="0"/>
              <a:t>歳までの雇用確保」になるため、</a:t>
            </a:r>
            <a:r>
              <a:rPr lang="en-US" altLang="ja-JP" dirty="0"/>
              <a:t>70</a:t>
            </a:r>
            <a:r>
              <a:rPr lang="ja-JP" altLang="en-US" dirty="0"/>
              <a:t>歳までの高年齢者の就業機会を確保する目的で、</a:t>
            </a:r>
            <a:r>
              <a:rPr lang="en-US" altLang="ja-JP" dirty="0"/>
              <a:t>2021</a:t>
            </a:r>
            <a:r>
              <a:rPr lang="ja-JP" altLang="en-US" dirty="0"/>
              <a:t>年</a:t>
            </a:r>
            <a:r>
              <a:rPr lang="en-US" altLang="ja-JP" dirty="0"/>
              <a:t>4</a:t>
            </a:r>
            <a:r>
              <a:rPr lang="ja-JP" altLang="en-US" dirty="0"/>
              <a:t>月に施行された改正法によって「高年齢者就業確保措置」が追加されました。これにより、</a:t>
            </a:r>
            <a:r>
              <a:rPr lang="en-US" altLang="ja-JP" dirty="0"/>
              <a:t>70</a:t>
            </a:r>
            <a:r>
              <a:rPr lang="ja-JP" altLang="en-US" dirty="0"/>
              <a:t>歳までの高年齢者の就業機会の増加が見込めるため、</a:t>
            </a:r>
            <a:r>
              <a:rPr lang="en-US" altLang="ja-JP" dirty="0"/>
              <a:t>2021</a:t>
            </a:r>
            <a:r>
              <a:rPr lang="ja-JP" altLang="en-US" dirty="0"/>
              <a:t>年の改正法は「</a:t>
            </a:r>
            <a:r>
              <a:rPr lang="en-US" altLang="ja-JP" dirty="0"/>
              <a:t>70</a:t>
            </a:r>
            <a:r>
              <a:rPr lang="ja-JP" altLang="en-US" dirty="0"/>
              <a:t>歳定年法」「</a:t>
            </a:r>
            <a:r>
              <a:rPr lang="en-US" altLang="ja-JP" dirty="0"/>
              <a:t>70</a:t>
            </a:r>
            <a:r>
              <a:rPr lang="ja-JP" altLang="en-US" dirty="0"/>
              <a:t>歳就業法」などと呼ばれることもあります。</a:t>
            </a:r>
            <a:endParaRPr lang="en-US" altLang="ja-JP" dirty="0"/>
          </a:p>
          <a:p>
            <a:pPr lvl="0"/>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r>
              <a:rPr lang="ja-JP" altLang="en-US" dirty="0"/>
              <a:t>高年齢者就業確保措置は、定年を</a:t>
            </a:r>
            <a:r>
              <a:rPr lang="en-US" altLang="ja-JP" dirty="0"/>
              <a:t>65</a:t>
            </a:r>
            <a:r>
              <a:rPr lang="ja-JP" altLang="en-US" dirty="0"/>
              <a:t>歳以上</a:t>
            </a:r>
            <a:r>
              <a:rPr lang="en-US" altLang="ja-JP" dirty="0"/>
              <a:t>70</a:t>
            </a:r>
            <a:r>
              <a:rPr lang="ja-JP" altLang="en-US" dirty="0"/>
              <a:t>歳未満に定めている企業や</a:t>
            </a:r>
            <a:r>
              <a:rPr lang="en-US" altLang="ja-JP" dirty="0"/>
              <a:t>65</a:t>
            </a:r>
            <a:r>
              <a:rPr lang="ja-JP" altLang="en-US" dirty="0"/>
              <a:t>歳までの継続雇用制度を実施している企業に “努力義務”として課しており、次の</a:t>
            </a:r>
            <a:r>
              <a:rPr lang="en-US" altLang="ja-JP" dirty="0"/>
              <a:t>5</a:t>
            </a:r>
            <a:r>
              <a:rPr lang="ja-JP" altLang="en-US" dirty="0" err="1"/>
              <a:t>つの</a:t>
            </a:r>
            <a:r>
              <a:rPr lang="ja-JP" altLang="en-US" dirty="0"/>
              <a:t>うち</a:t>
            </a:r>
            <a:r>
              <a:rPr lang="en-US" altLang="ja-JP" dirty="0"/>
              <a:t>1</a:t>
            </a:r>
            <a:r>
              <a:rPr lang="ja-JP" altLang="en-US" dirty="0" err="1"/>
              <a:t>つを</a:t>
            </a:r>
            <a:r>
              <a:rPr lang="ja-JP" altLang="en-US" dirty="0"/>
              <a:t>講じるよう求めています。</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1171134" y="604728"/>
            <a:ext cx="9826729" cy="1107996"/>
          </a:xfrm>
          <a:prstGeom prst="rect">
            <a:avLst/>
          </a:prstGeom>
          <a:noFill/>
        </p:spPr>
        <p:txBody>
          <a:bodyPr wrap="none" rtlCol="0">
            <a:spAutoFit/>
          </a:bodyPr>
          <a:lstStyle/>
          <a:p>
            <a:r>
              <a:rPr lang="en-US" altLang="ja-JP" sz="2400" u="sng" noProof="0" dirty="0">
                <a:solidFill>
                  <a:prstClr val="black"/>
                </a:solidFill>
                <a:latin typeface="游ゴシック" panose="020F0502020204030204"/>
                <a:ea typeface="游ゴシック" panose="020B0400000000000000" pitchFamily="50" charset="-128"/>
              </a:rPr>
              <a:t>6-2</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lang="ja-JP" altLang="en-US" sz="2400" b="1" u="sng" dirty="0"/>
              <a:t> </a:t>
            </a:r>
            <a:r>
              <a:rPr lang="en-US" altLang="ja-JP" sz="2400" u="sng" dirty="0"/>
              <a:t>2021</a:t>
            </a:r>
            <a:r>
              <a:rPr lang="ja-JP" altLang="en-US" sz="2400" u="sng" dirty="0"/>
              <a:t>年度改正で追加された「高年齢者就業確保措置」との違い</a:t>
            </a:r>
          </a:p>
          <a:p>
            <a:pPr lvl="0"/>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p:cNvSpPr txBox="1"/>
          <p:nvPr/>
        </p:nvSpPr>
        <p:spPr>
          <a:xfrm>
            <a:off x="2610026" y="3926492"/>
            <a:ext cx="7180171" cy="2585323"/>
          </a:xfrm>
          <a:prstGeom prst="rect">
            <a:avLst/>
          </a:prstGeom>
          <a:noFill/>
        </p:spPr>
        <p:txBody>
          <a:bodyPr wrap="none" rtlCol="0">
            <a:spAutoFit/>
          </a:bodyPr>
          <a:lstStyle/>
          <a:p>
            <a:pPr fontAlgn="base"/>
            <a:r>
              <a:rPr lang="ja-JP" altLang="en-US" b="1" dirty="0"/>
              <a:t>高年齢者雇用確保措置</a:t>
            </a:r>
          </a:p>
          <a:p>
            <a:pPr fontAlgn="base"/>
            <a:r>
              <a:rPr lang="ja-JP" altLang="en-US" dirty="0"/>
              <a:t>① </a:t>
            </a:r>
            <a:r>
              <a:rPr lang="en-US" altLang="ja-JP" dirty="0"/>
              <a:t>70</a:t>
            </a:r>
            <a:r>
              <a:rPr lang="ja-JP" altLang="en-US" dirty="0"/>
              <a:t>歳までの定年引き上げ</a:t>
            </a:r>
          </a:p>
          <a:p>
            <a:pPr fontAlgn="base"/>
            <a:r>
              <a:rPr lang="ja-JP" altLang="en-US" dirty="0"/>
              <a:t>② 定年制の廃止</a:t>
            </a:r>
          </a:p>
          <a:p>
            <a:pPr fontAlgn="base"/>
            <a:r>
              <a:rPr lang="ja-JP" altLang="en-US" dirty="0"/>
              <a:t>③ </a:t>
            </a:r>
            <a:r>
              <a:rPr lang="en-US" altLang="ja-JP" dirty="0"/>
              <a:t>70</a:t>
            </a:r>
            <a:r>
              <a:rPr lang="ja-JP" altLang="en-US" dirty="0"/>
              <a:t>歳までの継続雇用制度（再雇用制度・勤務延長制度等）の導入</a:t>
            </a:r>
          </a:p>
          <a:p>
            <a:pPr fontAlgn="base"/>
            <a:r>
              <a:rPr lang="ja-JP" altLang="en-US" dirty="0"/>
              <a:t>④ </a:t>
            </a:r>
            <a:r>
              <a:rPr lang="en-US" altLang="ja-JP" dirty="0"/>
              <a:t>70</a:t>
            </a:r>
            <a:r>
              <a:rPr lang="ja-JP" altLang="en-US" dirty="0"/>
              <a:t>歳まで継続的に従業員と業務委託契約を結ぶ制度の導入</a:t>
            </a:r>
          </a:p>
          <a:p>
            <a:pPr fontAlgn="base"/>
            <a:r>
              <a:rPr lang="ja-JP" altLang="en-US" dirty="0"/>
              <a:t>⑤ </a:t>
            </a:r>
            <a:r>
              <a:rPr lang="en-US" altLang="ja-JP" dirty="0"/>
              <a:t>70</a:t>
            </a:r>
            <a:r>
              <a:rPr lang="ja-JP" altLang="en-US" dirty="0"/>
              <a:t>歳まで継続的に以下の事業に従事できる制度の導入</a:t>
            </a:r>
          </a:p>
          <a:p>
            <a:pPr lvl="1" fontAlgn="base"/>
            <a:r>
              <a:rPr lang="en-US" altLang="ja-JP" dirty="0"/>
              <a:t>a. </a:t>
            </a:r>
            <a:r>
              <a:rPr lang="ja-JP" altLang="en-US" dirty="0"/>
              <a:t>事業主が実施する社会貢献事業</a:t>
            </a:r>
          </a:p>
          <a:p>
            <a:pPr lvl="1" fontAlgn="base"/>
            <a:r>
              <a:rPr lang="en-US" altLang="ja-JP" dirty="0"/>
              <a:t>b. </a:t>
            </a:r>
            <a:r>
              <a:rPr lang="ja-JP" altLang="en-US" dirty="0"/>
              <a:t>事業主が委託、資金提供する団体が実施する社会貢献事業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75F0946F-2D2B-9AD1-E9FA-B924FE5715FC}"/>
              </a:ext>
            </a:extLst>
          </p:cNvPr>
          <p:cNvSpPr>
            <a:spLocks noGrp="1"/>
          </p:cNvSpPr>
          <p:nvPr>
            <p:ph type="sldNum" sz="quarter" idx="12"/>
          </p:nvPr>
        </p:nvSpPr>
        <p:spPr/>
        <p:txBody>
          <a:bodyPr/>
          <a:lstStyle/>
          <a:p>
            <a:fld id="{51C0C88C-A801-4CA3-877C-750B85180883}" type="slidenum">
              <a:rPr kumimoji="1" lang="ja-JP" altLang="en-US" smtClean="0"/>
              <a:t>27</a:t>
            </a:fld>
            <a:endParaRPr kumimoji="1" lang="ja-JP" altLang="en-US"/>
          </a:p>
        </p:txBody>
      </p:sp>
    </p:spTree>
    <p:extLst>
      <p:ext uri="{BB962C8B-B14F-4D97-AF65-F5344CB8AC3E}">
        <p14:creationId xmlns:p14="http://schemas.microsoft.com/office/powerpoint/2010/main" val="15029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822960" y="1280160"/>
            <a:ext cx="10313376" cy="465037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25415" y="1494748"/>
            <a:ext cx="9988062" cy="369332"/>
          </a:xfrm>
          <a:prstGeom prst="rect">
            <a:avLst/>
          </a:prstGeom>
          <a:noFill/>
        </p:spPr>
        <p:txBody>
          <a:bodyPr wrap="square" rtlCol="0">
            <a:spAutoFit/>
          </a:bodyPr>
          <a:lstStyle/>
          <a:p>
            <a:pPr fontAlgn="base"/>
            <a:r>
              <a:rPr lang="ja-JP" altLang="en-US" dirty="0"/>
              <a:t>再雇用制度には、次のようなメリットがあります。</a:t>
            </a:r>
          </a:p>
        </p:txBody>
      </p:sp>
      <p:sp>
        <p:nvSpPr>
          <p:cNvPr id="4" name="テキスト ボックス 3"/>
          <p:cNvSpPr txBox="1"/>
          <p:nvPr/>
        </p:nvSpPr>
        <p:spPr>
          <a:xfrm>
            <a:off x="3354699" y="492593"/>
            <a:ext cx="4903036" cy="1107996"/>
          </a:xfrm>
          <a:prstGeom prst="rect">
            <a:avLst/>
          </a:prstGeom>
          <a:noFill/>
        </p:spPr>
        <p:txBody>
          <a:bodyPr wrap="square" rtlCol="0">
            <a:spAutoFit/>
          </a:bodyPr>
          <a:lstStyle/>
          <a:p>
            <a:pPr fontAlgn="base"/>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7-1.</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lang="ja-JP" altLang="en-US" sz="2400" u="sng" dirty="0"/>
              <a:t>再雇用制度の導入メリット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52AB82CA-7140-28F7-3A32-B71493EE7AA3}"/>
              </a:ext>
            </a:extLst>
          </p:cNvPr>
          <p:cNvSpPr txBox="1"/>
          <p:nvPr/>
        </p:nvSpPr>
        <p:spPr>
          <a:xfrm>
            <a:off x="1171135" y="2136338"/>
            <a:ext cx="9496865" cy="2308324"/>
          </a:xfrm>
          <a:prstGeom prst="rect">
            <a:avLst/>
          </a:prstGeom>
          <a:noFill/>
        </p:spPr>
        <p:txBody>
          <a:bodyPr wrap="square" rtlCol="0">
            <a:spAutoFit/>
          </a:bodyPr>
          <a:lstStyle/>
          <a:p>
            <a:pPr fontAlgn="base"/>
            <a:r>
              <a:rPr lang="ja-JP" altLang="en-US" dirty="0"/>
              <a:t>●業務を知り尽くした熟練者の労働力・ノウハウを継続して活用でき、営業・生産　　　リソースを損なわずに済む。</a:t>
            </a:r>
            <a:endParaRPr lang="en-US" altLang="ja-JP" dirty="0"/>
          </a:p>
          <a:p>
            <a:pPr fontAlgn="base"/>
            <a:endParaRPr lang="en-US" altLang="ja-JP" dirty="0"/>
          </a:p>
          <a:p>
            <a:pPr fontAlgn="base"/>
            <a:r>
              <a:rPr lang="ja-JP" altLang="en-US" dirty="0"/>
              <a:t>●退職による担当替えなどで顧客満足度の低下を防ぐこともでき、担当顧客との良好な　　関係をそのまま継続できる。</a:t>
            </a:r>
            <a:endParaRPr lang="en-US" altLang="ja-JP" dirty="0"/>
          </a:p>
          <a:p>
            <a:pPr fontAlgn="base"/>
            <a:endParaRPr lang="ja-JP" altLang="en-US" dirty="0"/>
          </a:p>
          <a:p>
            <a:pPr fontAlgn="base"/>
            <a:r>
              <a:rPr lang="ja-JP" altLang="en-US" dirty="0"/>
              <a:t>●新人を採用することなく人員確保ができるため、採用や教育にかかるコストを削減　　できる。</a:t>
            </a:r>
            <a:endParaRPr lang="en-US" altLang="ja-JP" dirty="0"/>
          </a:p>
        </p:txBody>
      </p:sp>
      <p:sp>
        <p:nvSpPr>
          <p:cNvPr id="7" name="テキスト ボックス 6">
            <a:extLst>
              <a:ext uri="{FF2B5EF4-FFF2-40B4-BE49-F238E27FC236}">
                <a16:creationId xmlns:a16="http://schemas.microsoft.com/office/drawing/2014/main" id="{240734F0-0029-D966-37D3-BE97EBE47FBB}"/>
              </a:ext>
            </a:extLst>
          </p:cNvPr>
          <p:cNvSpPr txBox="1"/>
          <p:nvPr/>
        </p:nvSpPr>
        <p:spPr>
          <a:xfrm>
            <a:off x="1171135" y="4716920"/>
            <a:ext cx="9317571" cy="1200329"/>
          </a:xfrm>
          <a:prstGeom prst="rect">
            <a:avLst/>
          </a:prstGeom>
          <a:noFill/>
        </p:spPr>
        <p:txBody>
          <a:bodyPr wrap="square" rtlCol="0">
            <a:spAutoFit/>
          </a:bodyPr>
          <a:lstStyle/>
          <a:p>
            <a:r>
              <a:rPr lang="ja-JP" altLang="en-US" dirty="0"/>
              <a:t>こうした点から、慢性的な人材不足に悩む中小企業にとって、有用な労働力確保の手段となることは間違いありません。また、再契約した労働条件によって賃金を見直すことになるため、正社員より人件費を抑えることも期待できます。</a:t>
            </a:r>
          </a:p>
          <a:p>
            <a:endParaRPr kumimoji="1" lang="ja-JP" altLang="en-US" dirty="0"/>
          </a:p>
        </p:txBody>
      </p:sp>
      <p:sp>
        <p:nvSpPr>
          <p:cNvPr id="8" name="スライド番号プレースホルダー 7">
            <a:extLst>
              <a:ext uri="{FF2B5EF4-FFF2-40B4-BE49-F238E27FC236}">
                <a16:creationId xmlns:a16="http://schemas.microsoft.com/office/drawing/2014/main" id="{E4BFA848-10BE-5598-8C1B-6D4B34638E8E}"/>
              </a:ext>
            </a:extLst>
          </p:cNvPr>
          <p:cNvSpPr>
            <a:spLocks noGrp="1"/>
          </p:cNvSpPr>
          <p:nvPr>
            <p:ph type="sldNum" sz="quarter" idx="12"/>
          </p:nvPr>
        </p:nvSpPr>
        <p:spPr/>
        <p:txBody>
          <a:bodyPr/>
          <a:lstStyle/>
          <a:p>
            <a:fld id="{51C0C88C-A801-4CA3-877C-750B85180883}" type="slidenum">
              <a:rPr kumimoji="1" lang="ja-JP" altLang="en-US" smtClean="0"/>
              <a:t>28</a:t>
            </a:fld>
            <a:endParaRPr kumimoji="1" lang="ja-JP" altLang="en-US"/>
          </a:p>
        </p:txBody>
      </p:sp>
    </p:spTree>
    <p:extLst>
      <p:ext uri="{BB962C8B-B14F-4D97-AF65-F5344CB8AC3E}">
        <p14:creationId xmlns:p14="http://schemas.microsoft.com/office/powerpoint/2010/main" val="216634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72247" y="1580606"/>
            <a:ext cx="10620103" cy="446402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998808" y="1797313"/>
            <a:ext cx="10339752" cy="1754326"/>
          </a:xfrm>
          <a:prstGeom prst="rect">
            <a:avLst/>
          </a:prstGeom>
          <a:noFill/>
        </p:spPr>
        <p:txBody>
          <a:bodyPr wrap="square" rtlCol="0">
            <a:spAutoFit/>
          </a:bodyPr>
          <a:lstStyle/>
          <a:p>
            <a:pPr fontAlgn="base"/>
            <a:r>
              <a:rPr lang="ja-JP" altLang="en-US" dirty="0"/>
              <a:t>ただ一方で、制度導入には懸念する声も聞かれます。</a:t>
            </a:r>
            <a:br>
              <a:rPr lang="ja-JP" altLang="en-US" dirty="0"/>
            </a:br>
            <a:endParaRPr lang="en-US" altLang="ja-JP" dirty="0"/>
          </a:p>
          <a:p>
            <a:pPr fontAlgn="base"/>
            <a:r>
              <a:rPr lang="ja-JP" altLang="en-US" dirty="0"/>
              <a:t>再雇用制度に頼りすぎると、世代交代が行われず、人材育成やキャリア形成に弊害が出て企業の将来性にも影響することも懸念されています。「高齢者は新しい価値観・視点に対応しづらい」という考えから、現代社会に必要とされるサービス・商品開発に支障が出るという声もあります。また、肉体的な衰えによって、作業の進行に遅滞が起こるかもしれません。</a:t>
            </a:r>
            <a:endParaRPr lang="en-US" altLang="ja-JP" dirty="0"/>
          </a:p>
        </p:txBody>
      </p:sp>
      <p:sp>
        <p:nvSpPr>
          <p:cNvPr id="4" name="テキスト ボックス 3"/>
          <p:cNvSpPr txBox="1"/>
          <p:nvPr/>
        </p:nvSpPr>
        <p:spPr>
          <a:xfrm>
            <a:off x="2885728" y="858129"/>
            <a:ext cx="6286408" cy="1107996"/>
          </a:xfrm>
          <a:prstGeom prst="rect">
            <a:avLst/>
          </a:prstGeom>
          <a:noFill/>
        </p:spPr>
        <p:txBody>
          <a:bodyPr wrap="square" rtlCol="0">
            <a:spAutoFit/>
          </a:bodyPr>
          <a:lstStyle/>
          <a:p>
            <a:pPr fontAlgn="base"/>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7-2.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lang="ja-JP" altLang="en-US" sz="2400" u="sng" dirty="0"/>
              <a:t>再雇用制度の導入デメリットと解決策</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21BE7FAA-AB55-1A60-FDEC-74CAAE76A247}"/>
              </a:ext>
            </a:extLst>
          </p:cNvPr>
          <p:cNvSpPr txBox="1"/>
          <p:nvPr/>
        </p:nvSpPr>
        <p:spPr>
          <a:xfrm>
            <a:off x="998808" y="3669179"/>
            <a:ext cx="10233967" cy="2308324"/>
          </a:xfrm>
          <a:prstGeom prst="rect">
            <a:avLst/>
          </a:prstGeom>
          <a:noFill/>
        </p:spPr>
        <p:txBody>
          <a:bodyPr wrap="square" rtlCol="0">
            <a:spAutoFit/>
          </a:bodyPr>
          <a:lstStyle/>
          <a:p>
            <a:pPr fontAlgn="base"/>
            <a:r>
              <a:rPr lang="ja-JP" altLang="en-US" dirty="0"/>
              <a:t>しかし、若者顔負けの</a:t>
            </a:r>
            <a:r>
              <a:rPr lang="en-US" altLang="ja-JP" dirty="0"/>
              <a:t>IT</a:t>
            </a:r>
            <a:r>
              <a:rPr lang="ja-JP" altLang="en-US" dirty="0"/>
              <a:t>リテラシーを持つ高年齢者も数多くいますし、高年齢者の同僚がいきいきと働く姿に若手・中堅従業員が触発されれば、モチベーションが高まって全体の生産性向上も期待できます。世代ごとの知識、価値観を共有することで、それまでにないビジネスモデルが生まれる可能性もあるのです。</a:t>
            </a:r>
          </a:p>
          <a:p>
            <a:pPr fontAlgn="base"/>
            <a:endParaRPr lang="en-US" altLang="ja-JP" dirty="0"/>
          </a:p>
          <a:p>
            <a:pPr fontAlgn="base"/>
            <a:r>
              <a:rPr lang="ja-JP" altLang="en-US" dirty="0"/>
              <a:t>体力面での不安を補って余りある、高齢者の意欲や知見にも目を向けると、経営戦略としても充分活躍する資源となってくれることでしょう。</a:t>
            </a:r>
          </a:p>
          <a:p>
            <a:endParaRPr kumimoji="1" lang="ja-JP" altLang="en-US" dirty="0"/>
          </a:p>
        </p:txBody>
      </p:sp>
      <p:sp>
        <p:nvSpPr>
          <p:cNvPr id="6" name="スライド番号プレースホルダー 5">
            <a:extLst>
              <a:ext uri="{FF2B5EF4-FFF2-40B4-BE49-F238E27FC236}">
                <a16:creationId xmlns:a16="http://schemas.microsoft.com/office/drawing/2014/main" id="{EA8E24CE-2877-73CE-30B5-31CE66959DF9}"/>
              </a:ext>
            </a:extLst>
          </p:cNvPr>
          <p:cNvSpPr>
            <a:spLocks noGrp="1"/>
          </p:cNvSpPr>
          <p:nvPr>
            <p:ph type="sldNum" sz="quarter" idx="12"/>
          </p:nvPr>
        </p:nvSpPr>
        <p:spPr/>
        <p:txBody>
          <a:bodyPr/>
          <a:lstStyle/>
          <a:p>
            <a:fld id="{51C0C88C-A801-4CA3-877C-750B85180883}" type="slidenum">
              <a:rPr kumimoji="1" lang="ja-JP" altLang="en-US" smtClean="0"/>
              <a:t>29</a:t>
            </a:fld>
            <a:endParaRPr kumimoji="1" lang="ja-JP" altLang="en-US"/>
          </a:p>
        </p:txBody>
      </p:sp>
    </p:spTree>
    <p:extLst>
      <p:ext uri="{BB962C8B-B14F-4D97-AF65-F5344CB8AC3E}">
        <p14:creationId xmlns:p14="http://schemas.microsoft.com/office/powerpoint/2010/main" val="90069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30326" y="2658795"/>
            <a:ext cx="8648521" cy="1046440"/>
          </a:xfrm>
          <a:prstGeom prst="rect">
            <a:avLst/>
          </a:prstGeom>
          <a:noFill/>
        </p:spPr>
        <p:txBody>
          <a:bodyPr wrap="none" rtlCol="0">
            <a:spAutoFit/>
          </a:bodyPr>
          <a:lstStyle/>
          <a:p>
            <a:r>
              <a:rPr lang="ja-JP" altLang="en-US" sz="4400" u="sng" dirty="0"/>
              <a:t>●データで見る高齢者雇用の現状</a:t>
            </a:r>
            <a:endParaRPr lang="en-US" altLang="ja-JP" sz="4400" u="sng" dirty="0"/>
          </a:p>
          <a:p>
            <a:endParaRPr kumimoji="1" lang="ja-JP" altLang="en-US" dirty="0"/>
          </a:p>
        </p:txBody>
      </p:sp>
      <p:sp>
        <p:nvSpPr>
          <p:cNvPr id="4" name="スライド番号プレースホルダー 3">
            <a:extLst>
              <a:ext uri="{FF2B5EF4-FFF2-40B4-BE49-F238E27FC236}">
                <a16:creationId xmlns:a16="http://schemas.microsoft.com/office/drawing/2014/main" id="{0C725F77-C97E-4C69-2350-FA7726D9C5DB}"/>
              </a:ext>
            </a:extLst>
          </p:cNvPr>
          <p:cNvSpPr>
            <a:spLocks noGrp="1"/>
          </p:cNvSpPr>
          <p:nvPr>
            <p:ph type="sldNum" sz="quarter" idx="12"/>
          </p:nvPr>
        </p:nvSpPr>
        <p:spPr/>
        <p:txBody>
          <a:bodyPr/>
          <a:lstStyle/>
          <a:p>
            <a:fld id="{51C0C88C-A801-4CA3-877C-750B85180883}" type="slidenum">
              <a:rPr kumimoji="1" lang="ja-JP" altLang="en-US" smtClean="0"/>
              <a:t>3</a:t>
            </a:fld>
            <a:endParaRPr kumimoji="1" lang="ja-JP" altLang="en-US"/>
          </a:p>
        </p:txBody>
      </p:sp>
    </p:spTree>
    <p:extLst>
      <p:ext uri="{BB962C8B-B14F-4D97-AF65-F5344CB8AC3E}">
        <p14:creationId xmlns:p14="http://schemas.microsoft.com/office/powerpoint/2010/main" val="2836268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541417"/>
            <a:ext cx="10141254" cy="48947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587546" y="1705763"/>
            <a:ext cx="9988062" cy="369332"/>
          </a:xfrm>
          <a:prstGeom prst="rect">
            <a:avLst/>
          </a:prstGeom>
          <a:noFill/>
        </p:spPr>
        <p:txBody>
          <a:bodyPr wrap="square" rtlCol="0">
            <a:spAutoFit/>
          </a:bodyPr>
          <a:lstStyle/>
          <a:p>
            <a:pPr fontAlgn="base"/>
            <a:r>
              <a:rPr lang="ja-JP" altLang="en-US" b="1" dirty="0"/>
              <a:t>①雇用形態・労働条件</a:t>
            </a:r>
            <a:endParaRPr lang="en-US" altLang="ja-JP" b="1" dirty="0"/>
          </a:p>
        </p:txBody>
      </p:sp>
      <p:sp>
        <p:nvSpPr>
          <p:cNvPr id="4" name="テキスト ボックス 3"/>
          <p:cNvSpPr txBox="1"/>
          <p:nvPr/>
        </p:nvSpPr>
        <p:spPr>
          <a:xfrm>
            <a:off x="1936377" y="740564"/>
            <a:ext cx="8273522" cy="1477328"/>
          </a:xfrm>
          <a:prstGeom prst="rect">
            <a:avLst/>
          </a:prstGeom>
          <a:noFill/>
        </p:spPr>
        <p:txBody>
          <a:bodyPr wrap="square" rtlCol="0">
            <a:spAutoFit/>
          </a:bodyPr>
          <a:lstStyle/>
          <a:p>
            <a:pPr fontAlgn="base"/>
            <a:r>
              <a:rPr lang="en-US" altLang="ja-JP" sz="2400" u="sng" dirty="0">
                <a:solidFill>
                  <a:prstClr val="black"/>
                </a:solidFill>
                <a:latin typeface="游ゴシック" panose="020F0502020204030204"/>
                <a:ea typeface="游ゴシック" panose="020B0400000000000000" pitchFamily="50" charset="-128"/>
              </a:rPr>
              <a:t>8-1</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lang="ja-JP" altLang="en-US" sz="2400" u="sng" dirty="0"/>
              <a:t>再雇用制度で契約時に注意しておきたいポイント</a:t>
            </a:r>
            <a:r>
              <a:rPr lang="en-US" altLang="ja-JP" sz="2400" u="sng" dirty="0"/>
              <a:t>-</a:t>
            </a:r>
            <a:r>
              <a:rPr lang="ja-JP" altLang="en-US" sz="2400" u="sng" dirty="0"/>
              <a:t>１</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350DE747-AD87-DBC9-5DDE-AE9EE702B2CE}"/>
              </a:ext>
            </a:extLst>
          </p:cNvPr>
          <p:cNvSpPr txBox="1"/>
          <p:nvPr/>
        </p:nvSpPr>
        <p:spPr>
          <a:xfrm>
            <a:off x="1434352" y="2141582"/>
            <a:ext cx="9359154" cy="2031325"/>
          </a:xfrm>
          <a:prstGeom prst="rect">
            <a:avLst/>
          </a:prstGeom>
          <a:noFill/>
        </p:spPr>
        <p:txBody>
          <a:bodyPr wrap="square" rtlCol="0">
            <a:spAutoFit/>
          </a:bodyPr>
          <a:lstStyle/>
          <a:p>
            <a:pPr fontAlgn="base"/>
            <a:r>
              <a:rPr lang="ja-JP" altLang="en-US" dirty="0"/>
              <a:t>高齢者雇用安定法では、定年前とまったく同じ労働条件での再雇用を義務付けているわけではありません。再雇用制度は一度退職の形をとるため、再契約時に嘱託やパートアルバイト、契約社員など雇用形態の変更が可能です。</a:t>
            </a:r>
            <a:br>
              <a:rPr lang="ja-JP" altLang="en-US" dirty="0"/>
            </a:br>
            <a:r>
              <a:rPr lang="ja-JP" altLang="en-US" dirty="0"/>
              <a:t>また、再雇用後の業務内容や給料、勤務日数などの労働条件は、定年前と同じでなくても差し支えないとされています。その際、法の趣旨を踏まえたものであれば、最低賃金など雇用に関するルールの範囲内で、労働時間、賃金、待遇などの労働条件を企業と従業員の間で決めることができます。</a:t>
            </a:r>
            <a:endParaRPr lang="en-US" altLang="ja-JP" dirty="0"/>
          </a:p>
        </p:txBody>
      </p:sp>
      <p:sp>
        <p:nvSpPr>
          <p:cNvPr id="7" name="テキスト ボックス 6">
            <a:extLst>
              <a:ext uri="{FF2B5EF4-FFF2-40B4-BE49-F238E27FC236}">
                <a16:creationId xmlns:a16="http://schemas.microsoft.com/office/drawing/2014/main" id="{F8FF2019-5AC4-9320-999B-3114E8E7B8D9}"/>
              </a:ext>
            </a:extLst>
          </p:cNvPr>
          <p:cNvSpPr txBox="1"/>
          <p:nvPr/>
        </p:nvSpPr>
        <p:spPr>
          <a:xfrm>
            <a:off x="1434352" y="4127877"/>
            <a:ext cx="9296401" cy="2308324"/>
          </a:xfrm>
          <a:prstGeom prst="rect">
            <a:avLst/>
          </a:prstGeom>
          <a:noFill/>
        </p:spPr>
        <p:txBody>
          <a:bodyPr wrap="square" rtlCol="0">
            <a:spAutoFit/>
          </a:bodyPr>
          <a:lstStyle/>
          <a:p>
            <a:r>
              <a:rPr lang="ja-JP" altLang="en-US" dirty="0"/>
              <a:t>ただし、業務内容に関しては、</a:t>
            </a:r>
            <a:r>
              <a:rPr lang="ja-JP" altLang="en-US" u="sng" dirty="0">
                <a:solidFill>
                  <a:srgbClr val="FF0000"/>
                </a:solidFill>
              </a:rPr>
              <a:t>定年前と異なる“業種”に就くことは認められていない</a:t>
            </a:r>
            <a:r>
              <a:rPr lang="ja-JP" altLang="en-US" dirty="0"/>
              <a:t>ので注意しましょう。過去の裁判事例で「デスクワークの事務職で勤務していた社員を清掃員として再雇用する事は違憲」との判決が出ています。（異なる“業務”に従事させることは問題ありません）</a:t>
            </a:r>
            <a:br>
              <a:rPr lang="ja-JP" altLang="en-US" dirty="0"/>
            </a:br>
            <a:r>
              <a:rPr lang="ja-JP" altLang="en-US" dirty="0"/>
              <a:t>また、</a:t>
            </a:r>
            <a:r>
              <a:rPr lang="en-US" altLang="ja-JP" dirty="0"/>
              <a:t>65</a:t>
            </a:r>
            <a:r>
              <a:rPr lang="ja-JP" altLang="en-US" dirty="0"/>
              <a:t>歳以上</a:t>
            </a:r>
            <a:r>
              <a:rPr lang="en-US" altLang="ja-JP" dirty="0"/>
              <a:t>70</a:t>
            </a:r>
            <a:r>
              <a:rPr lang="ja-JP" altLang="en-US" dirty="0"/>
              <a:t>歳までの再雇用には、これまで以上に高年齢者に対する健康配慮も必要となります。労働条件は、健康状態も考慮しながら</a:t>
            </a:r>
            <a:r>
              <a:rPr lang="en-US" altLang="ja-JP" dirty="0"/>
              <a:t>1</a:t>
            </a:r>
            <a:r>
              <a:rPr lang="ja-JP" altLang="en-US" dirty="0"/>
              <a:t>年ごとに見直すことも考えておきましょう。</a:t>
            </a:r>
          </a:p>
          <a:p>
            <a:endParaRPr kumimoji="1" lang="ja-JP" altLang="en-US" dirty="0"/>
          </a:p>
        </p:txBody>
      </p:sp>
      <p:sp>
        <p:nvSpPr>
          <p:cNvPr id="2" name="スライド番号プレースホルダー 1">
            <a:extLst>
              <a:ext uri="{FF2B5EF4-FFF2-40B4-BE49-F238E27FC236}">
                <a16:creationId xmlns:a16="http://schemas.microsoft.com/office/drawing/2014/main" id="{BE3523E8-AA40-3016-B711-6715299D3C62}"/>
              </a:ext>
            </a:extLst>
          </p:cNvPr>
          <p:cNvSpPr>
            <a:spLocks noGrp="1"/>
          </p:cNvSpPr>
          <p:nvPr>
            <p:ph type="sldNum" sz="quarter" idx="12"/>
          </p:nvPr>
        </p:nvSpPr>
        <p:spPr/>
        <p:txBody>
          <a:bodyPr/>
          <a:lstStyle/>
          <a:p>
            <a:fld id="{51C0C88C-A801-4CA3-877C-750B85180883}" type="slidenum">
              <a:rPr kumimoji="1" lang="ja-JP" altLang="en-US" smtClean="0"/>
              <a:t>30</a:t>
            </a:fld>
            <a:endParaRPr kumimoji="1" lang="ja-JP" altLang="en-US"/>
          </a:p>
        </p:txBody>
      </p:sp>
    </p:spTree>
    <p:extLst>
      <p:ext uri="{BB962C8B-B14F-4D97-AF65-F5344CB8AC3E}">
        <p14:creationId xmlns:p14="http://schemas.microsoft.com/office/powerpoint/2010/main" val="205542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920240"/>
            <a:ext cx="10141254" cy="34720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71134" y="2180713"/>
            <a:ext cx="9988062" cy="646331"/>
          </a:xfrm>
          <a:prstGeom prst="rect">
            <a:avLst/>
          </a:prstGeom>
          <a:noFill/>
        </p:spPr>
        <p:txBody>
          <a:bodyPr wrap="square" rtlCol="0">
            <a:spAutoFit/>
          </a:bodyPr>
          <a:lstStyle/>
          <a:p>
            <a:pPr fontAlgn="base"/>
            <a:r>
              <a:rPr lang="ja-JP" altLang="en-US" b="1" dirty="0"/>
              <a:t>②契約更新期間</a:t>
            </a:r>
            <a:endParaRPr lang="en-US" altLang="ja-JP" b="1" dirty="0"/>
          </a:p>
          <a:p>
            <a:pPr fontAlgn="base"/>
            <a:endParaRPr lang="ja-JP" altLang="en-US" b="1" dirty="0"/>
          </a:p>
        </p:txBody>
      </p:sp>
      <p:sp>
        <p:nvSpPr>
          <p:cNvPr id="4" name="テキスト ボックス 3"/>
          <p:cNvSpPr txBox="1"/>
          <p:nvPr/>
        </p:nvSpPr>
        <p:spPr>
          <a:xfrm>
            <a:off x="1873624" y="914946"/>
            <a:ext cx="8291454"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再雇用制度で契約時に注意しておきたいポイント</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２</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p:cNvSpPr txBox="1"/>
          <p:nvPr/>
        </p:nvSpPr>
        <p:spPr>
          <a:xfrm>
            <a:off x="1290535" y="2652746"/>
            <a:ext cx="9447134" cy="1527367"/>
          </a:xfrm>
          <a:prstGeom prst="rect">
            <a:avLst/>
          </a:prstGeom>
          <a:noFill/>
        </p:spPr>
        <p:txBody>
          <a:bodyPr wrap="square" rtlCol="0">
            <a:spAutoFit/>
          </a:bodyPr>
          <a:lstStyle/>
          <a:p>
            <a:pPr fontAlgn="base"/>
            <a:r>
              <a:rPr lang="ja-JP" altLang="en-US" dirty="0"/>
              <a:t>雇用形態でよく見られるのは、</a:t>
            </a:r>
            <a:r>
              <a:rPr lang="en-US" altLang="ja-JP" dirty="0"/>
              <a:t>1</a:t>
            </a:r>
            <a:r>
              <a:rPr lang="ja-JP" altLang="en-US" dirty="0"/>
              <a:t>年ごとに契約を更新するフルタイム有期雇用契約社員（嘱託社員）ですが、再雇用でも通算で</a:t>
            </a:r>
            <a:r>
              <a:rPr lang="en-US" altLang="ja-JP" dirty="0"/>
              <a:t>5</a:t>
            </a:r>
            <a:r>
              <a:rPr lang="ja-JP" altLang="en-US" dirty="0"/>
              <a:t>年を超えて繰り返し契約更新される場合、本人の申し込みにより、いわゆる </a:t>
            </a:r>
            <a:r>
              <a:rPr lang="ja-JP" altLang="en-US" u="sng" dirty="0">
                <a:solidFill>
                  <a:srgbClr val="FF0000"/>
                </a:solidFill>
                <a:hlinkClick r:id="rId2">
                  <a:extLst>
                    <a:ext uri="{A12FA001-AC4F-418D-AE19-62706E023703}">
                      <ahyp:hlinkClr xmlns:ahyp="http://schemas.microsoft.com/office/drawing/2018/hyperlinkcolor" val="tx"/>
                    </a:ext>
                  </a:extLst>
                </a:hlinkClick>
              </a:rPr>
              <a:t>「無期転換ルール」</a:t>
            </a:r>
            <a:r>
              <a:rPr lang="ja-JP" altLang="en-US" dirty="0"/>
              <a:t>が適用されます。</a:t>
            </a:r>
            <a:endParaRPr lang="en-US" altLang="ja-JP" dirty="0"/>
          </a:p>
          <a:p>
            <a:pPr fontAlgn="base"/>
            <a:br>
              <a:rPr lang="ja-JP" altLang="en-US" dirty="0"/>
            </a:br>
            <a:endParaRPr kumimoji="1" lang="ja-JP" altLang="en-US" dirty="0"/>
          </a:p>
        </p:txBody>
      </p:sp>
      <p:sp>
        <p:nvSpPr>
          <p:cNvPr id="7" name="テキスト ボックス 6"/>
          <p:cNvSpPr txBox="1"/>
          <p:nvPr/>
        </p:nvSpPr>
        <p:spPr>
          <a:xfrm>
            <a:off x="1290536" y="3702709"/>
            <a:ext cx="9447134" cy="1477328"/>
          </a:xfrm>
          <a:prstGeom prst="rect">
            <a:avLst/>
          </a:prstGeom>
          <a:noFill/>
        </p:spPr>
        <p:txBody>
          <a:bodyPr wrap="square" rtlCol="0">
            <a:spAutoFit/>
          </a:bodyPr>
          <a:lstStyle/>
          <a:p>
            <a:r>
              <a:rPr lang="ja-JP" altLang="en-US" dirty="0"/>
              <a:t>ただし、定年後再雇用者の「雇用管理計画」を作成し、都道府県労働局の認定を受けた企業（グループ会社を含む）であれば、特例として無期転換ルールの対象外となります。（従業員が</a:t>
            </a:r>
            <a:r>
              <a:rPr lang="en-US" altLang="ja-JP" dirty="0"/>
              <a:t>65</a:t>
            </a:r>
            <a:r>
              <a:rPr lang="ja-JP" altLang="en-US" dirty="0"/>
              <a:t>歳以上</a:t>
            </a:r>
            <a:r>
              <a:rPr lang="en-US" altLang="ja-JP" dirty="0"/>
              <a:t>70</a:t>
            </a:r>
            <a:r>
              <a:rPr lang="ja-JP" altLang="en-US" dirty="0"/>
              <a:t>歳未満の従業員がグループ会社以外の他社で継続雇用される場合は、特例の対象とならず、無期労働契約ルールが適用されます）</a:t>
            </a:r>
          </a:p>
          <a:p>
            <a:endParaRPr kumimoji="1" lang="ja-JP" altLang="en-US" dirty="0"/>
          </a:p>
        </p:txBody>
      </p:sp>
      <p:sp>
        <p:nvSpPr>
          <p:cNvPr id="8" name="スライド番号プレースホルダー 7">
            <a:extLst>
              <a:ext uri="{FF2B5EF4-FFF2-40B4-BE49-F238E27FC236}">
                <a16:creationId xmlns:a16="http://schemas.microsoft.com/office/drawing/2014/main" id="{A3093654-6F09-1D5D-D171-09BF632059AE}"/>
              </a:ext>
            </a:extLst>
          </p:cNvPr>
          <p:cNvSpPr>
            <a:spLocks noGrp="1"/>
          </p:cNvSpPr>
          <p:nvPr>
            <p:ph type="sldNum" sz="quarter" idx="12"/>
          </p:nvPr>
        </p:nvSpPr>
        <p:spPr/>
        <p:txBody>
          <a:bodyPr/>
          <a:lstStyle/>
          <a:p>
            <a:fld id="{51C0C88C-A801-4CA3-877C-750B85180883}" type="slidenum">
              <a:rPr kumimoji="1" lang="ja-JP" altLang="en-US" smtClean="0"/>
              <a:t>31</a:t>
            </a:fld>
            <a:endParaRPr kumimoji="1" lang="ja-JP" altLang="en-US"/>
          </a:p>
        </p:txBody>
      </p:sp>
    </p:spTree>
    <p:extLst>
      <p:ext uri="{BB962C8B-B14F-4D97-AF65-F5344CB8AC3E}">
        <p14:creationId xmlns:p14="http://schemas.microsoft.com/office/powerpoint/2010/main" val="93662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946366"/>
            <a:ext cx="10141254" cy="378822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71134" y="2180713"/>
            <a:ext cx="9988062" cy="646331"/>
          </a:xfrm>
          <a:prstGeom prst="rect">
            <a:avLst/>
          </a:prstGeom>
          <a:noFill/>
        </p:spPr>
        <p:txBody>
          <a:bodyPr wrap="square" rtlCol="0">
            <a:spAutoFit/>
          </a:bodyPr>
          <a:lstStyle/>
          <a:p>
            <a:pPr fontAlgn="base"/>
            <a:r>
              <a:rPr lang="ja-JP" altLang="en-US" b="1" dirty="0"/>
              <a:t>③賃金</a:t>
            </a:r>
            <a:endParaRPr lang="en-US" altLang="ja-JP" b="1" dirty="0"/>
          </a:p>
          <a:p>
            <a:pPr fontAlgn="base"/>
            <a:endParaRPr lang="ja-JP" altLang="en-US" b="1" dirty="0"/>
          </a:p>
        </p:txBody>
      </p:sp>
      <p:sp>
        <p:nvSpPr>
          <p:cNvPr id="4" name="テキスト ボックス 3"/>
          <p:cNvSpPr txBox="1"/>
          <p:nvPr/>
        </p:nvSpPr>
        <p:spPr>
          <a:xfrm>
            <a:off x="2017955" y="1057645"/>
            <a:ext cx="8228700"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8-3.</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再雇用制度で契約時に注意しておきたいポイント</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３</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p:cNvSpPr txBox="1"/>
          <p:nvPr/>
        </p:nvSpPr>
        <p:spPr>
          <a:xfrm>
            <a:off x="1171135" y="2669066"/>
            <a:ext cx="9815112" cy="2031325"/>
          </a:xfrm>
          <a:prstGeom prst="rect">
            <a:avLst/>
          </a:prstGeom>
          <a:noFill/>
        </p:spPr>
        <p:txBody>
          <a:bodyPr wrap="square" rtlCol="0">
            <a:spAutoFit/>
          </a:bodyPr>
          <a:lstStyle/>
          <a:p>
            <a:pPr fontAlgn="base"/>
            <a:r>
              <a:rPr lang="ja-JP" altLang="en-US" dirty="0"/>
              <a:t>再雇用制度では、賃金も再契約時に改めて取り決めることができます。一般的には、定年退職時の賃金の</a:t>
            </a:r>
            <a:r>
              <a:rPr lang="en-US" altLang="ja-JP" dirty="0"/>
              <a:t>50%〜70%</a:t>
            </a:r>
            <a:r>
              <a:rPr lang="ja-JP" altLang="en-US" dirty="0"/>
              <a:t>程度に設定されることが多いようです。これは、定年前と同じ業務内容であっても、体力の低下などにより仕事の効率が下がることは避けられないという予測によるものですが、賃金の決定に関する評価基準がある場合は、それに照らし合わせて減額するとよいでしょう。賃金の低下は、定年退職時の</a:t>
            </a:r>
            <a:r>
              <a:rPr lang="en-US" altLang="ja-JP" dirty="0"/>
              <a:t>60</a:t>
            </a:r>
            <a:r>
              <a:rPr lang="ja-JP" altLang="en-US" dirty="0"/>
              <a:t>％程度までとする判例もあります。</a:t>
            </a:r>
            <a:r>
              <a:rPr lang="ja-JP" altLang="en-US" dirty="0">
                <a:solidFill>
                  <a:srgbClr val="FF0000"/>
                </a:solidFill>
              </a:rPr>
              <a:t>（後述）</a:t>
            </a:r>
            <a:endParaRPr lang="en-US" altLang="ja-JP" dirty="0">
              <a:solidFill>
                <a:srgbClr val="FF0000"/>
              </a:solidFill>
            </a:endParaRPr>
          </a:p>
          <a:p>
            <a:pPr fontAlgn="base"/>
            <a:br>
              <a:rPr lang="ja-JP" altLang="en-US" dirty="0"/>
            </a:br>
            <a:endParaRPr kumimoji="1" lang="ja-JP" altLang="en-US" dirty="0"/>
          </a:p>
        </p:txBody>
      </p:sp>
      <p:sp>
        <p:nvSpPr>
          <p:cNvPr id="7" name="テキスト ボックス 6"/>
          <p:cNvSpPr txBox="1"/>
          <p:nvPr/>
        </p:nvSpPr>
        <p:spPr>
          <a:xfrm>
            <a:off x="1171134" y="4215337"/>
            <a:ext cx="9667195" cy="1477328"/>
          </a:xfrm>
          <a:prstGeom prst="rect">
            <a:avLst/>
          </a:prstGeom>
          <a:noFill/>
        </p:spPr>
        <p:txBody>
          <a:bodyPr wrap="square" rtlCol="0">
            <a:spAutoFit/>
          </a:bodyPr>
          <a:lstStyle/>
          <a:p>
            <a:r>
              <a:rPr lang="ja-JP" altLang="en-US" dirty="0"/>
              <a:t>ただし、最低賃金など、雇用に関するルールは厳守しなければなりません。また、同一労働同一賃金の関係上、正社員と比較して業務内容や業務量、責任の度合い等が同等であれば、減額して再雇用契約を結んだとしても無効となる可能性が高くなります。優秀な人材であれば減額する比率を変えるなどの配慮も必要です。</a:t>
            </a:r>
          </a:p>
          <a:p>
            <a:endParaRPr kumimoji="1" lang="ja-JP" altLang="en-US" dirty="0"/>
          </a:p>
        </p:txBody>
      </p:sp>
      <p:sp>
        <p:nvSpPr>
          <p:cNvPr id="8" name="スライド番号プレースホルダー 7">
            <a:extLst>
              <a:ext uri="{FF2B5EF4-FFF2-40B4-BE49-F238E27FC236}">
                <a16:creationId xmlns:a16="http://schemas.microsoft.com/office/drawing/2014/main" id="{18C64BA0-CF1E-A78A-D781-CEA55CA6AA48}"/>
              </a:ext>
            </a:extLst>
          </p:cNvPr>
          <p:cNvSpPr>
            <a:spLocks noGrp="1"/>
          </p:cNvSpPr>
          <p:nvPr>
            <p:ph type="sldNum" sz="quarter" idx="12"/>
          </p:nvPr>
        </p:nvSpPr>
        <p:spPr/>
        <p:txBody>
          <a:bodyPr/>
          <a:lstStyle/>
          <a:p>
            <a:fld id="{51C0C88C-A801-4CA3-877C-750B85180883}" type="slidenum">
              <a:rPr kumimoji="1" lang="ja-JP" altLang="en-US" smtClean="0"/>
              <a:t>32</a:t>
            </a:fld>
            <a:endParaRPr kumimoji="1" lang="ja-JP" altLang="en-US"/>
          </a:p>
        </p:txBody>
      </p:sp>
    </p:spTree>
    <p:extLst>
      <p:ext uri="{BB962C8B-B14F-4D97-AF65-F5344CB8AC3E}">
        <p14:creationId xmlns:p14="http://schemas.microsoft.com/office/powerpoint/2010/main" val="34599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2151529"/>
            <a:ext cx="10141254" cy="32407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51682" y="2335458"/>
            <a:ext cx="9794224" cy="369332"/>
          </a:xfrm>
          <a:prstGeom prst="rect">
            <a:avLst/>
          </a:prstGeom>
          <a:noFill/>
        </p:spPr>
        <p:txBody>
          <a:bodyPr wrap="square" rtlCol="0">
            <a:spAutoFit/>
          </a:bodyPr>
          <a:lstStyle/>
          <a:p>
            <a:pPr fontAlgn="base"/>
            <a:r>
              <a:rPr lang="ja-JP" altLang="en-US" b="1" dirty="0"/>
              <a:t>④各種手当て</a:t>
            </a:r>
            <a:endParaRPr lang="en-US" altLang="ja-JP" b="1" dirty="0"/>
          </a:p>
        </p:txBody>
      </p:sp>
      <p:sp>
        <p:nvSpPr>
          <p:cNvPr id="4" name="テキスト ボックス 3"/>
          <p:cNvSpPr txBox="1"/>
          <p:nvPr/>
        </p:nvSpPr>
        <p:spPr>
          <a:xfrm>
            <a:off x="1997525" y="1057645"/>
            <a:ext cx="8222239"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8-4.</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再雇用制度で契約時に注意しておきたいポイント</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４</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p:cNvSpPr txBox="1"/>
          <p:nvPr/>
        </p:nvSpPr>
        <p:spPr>
          <a:xfrm>
            <a:off x="1265562" y="2772981"/>
            <a:ext cx="9680344" cy="1477328"/>
          </a:xfrm>
          <a:prstGeom prst="rect">
            <a:avLst/>
          </a:prstGeom>
          <a:noFill/>
        </p:spPr>
        <p:txBody>
          <a:bodyPr wrap="square" rtlCol="0">
            <a:spAutoFit/>
          </a:bodyPr>
          <a:lstStyle/>
          <a:p>
            <a:pPr fontAlgn="base"/>
            <a:r>
              <a:rPr lang="ja-JP" altLang="en-US" dirty="0"/>
              <a:t>正社員に支給されている手当は、合理的な理由なく再雇用社員に支給しないことは違法となります。（</a:t>
            </a:r>
            <a:r>
              <a:rPr lang="en-US" altLang="ja-JP" dirty="0"/>
              <a:t>2018</a:t>
            </a:r>
            <a:r>
              <a:rPr lang="ja-JP" altLang="en-US" dirty="0"/>
              <a:t>年</a:t>
            </a:r>
            <a:r>
              <a:rPr lang="en-US" altLang="ja-JP" dirty="0"/>
              <a:t>6</a:t>
            </a:r>
            <a:r>
              <a:rPr lang="ja-JP" altLang="en-US" dirty="0"/>
              <a:t>月</a:t>
            </a:r>
            <a:r>
              <a:rPr lang="en-US" altLang="ja-JP" dirty="0"/>
              <a:t>1</a:t>
            </a:r>
            <a:r>
              <a:rPr lang="ja-JP" altLang="en-US" dirty="0"/>
              <a:t>日長澤運輸事件最高裁判決）例えば、通勤手当や住宅手当、家族手当、その他皆勤手当や精勤手当などの奨励を目的とする場合も、原則支給が必要です。</a:t>
            </a:r>
            <a:endParaRPr lang="en-US" altLang="ja-JP" dirty="0"/>
          </a:p>
          <a:p>
            <a:pPr fontAlgn="base"/>
            <a:br>
              <a:rPr lang="ja-JP" altLang="en-US" dirty="0"/>
            </a:br>
            <a:endParaRPr kumimoji="1" lang="ja-JP" altLang="en-US" dirty="0"/>
          </a:p>
        </p:txBody>
      </p:sp>
      <p:sp>
        <p:nvSpPr>
          <p:cNvPr id="7" name="テキスト ボックス 6"/>
          <p:cNvSpPr txBox="1"/>
          <p:nvPr/>
        </p:nvSpPr>
        <p:spPr>
          <a:xfrm>
            <a:off x="1265563" y="3851793"/>
            <a:ext cx="9680344" cy="1200329"/>
          </a:xfrm>
          <a:prstGeom prst="rect">
            <a:avLst/>
          </a:prstGeom>
          <a:noFill/>
        </p:spPr>
        <p:txBody>
          <a:bodyPr wrap="square" rtlCol="0">
            <a:spAutoFit/>
          </a:bodyPr>
          <a:lstStyle/>
          <a:p>
            <a:r>
              <a:rPr lang="ja-JP" altLang="en-US" dirty="0"/>
              <a:t>ただし、最終的には社内事情なども踏まえて判断するため、正社員に支給している手当の一部を不支給にすることも可能です。その場合は、不支給とすることが手当の趣旨から考えて不合理とならないか合理的に検討する必要があります。</a:t>
            </a:r>
          </a:p>
          <a:p>
            <a:endParaRPr kumimoji="1" lang="ja-JP" altLang="en-US" dirty="0"/>
          </a:p>
        </p:txBody>
      </p:sp>
      <p:sp>
        <p:nvSpPr>
          <p:cNvPr id="8" name="スライド番号プレースホルダー 7">
            <a:extLst>
              <a:ext uri="{FF2B5EF4-FFF2-40B4-BE49-F238E27FC236}">
                <a16:creationId xmlns:a16="http://schemas.microsoft.com/office/drawing/2014/main" id="{5B2C7F8C-49AC-FB9C-43D5-BA6E2D68FDB0}"/>
              </a:ext>
            </a:extLst>
          </p:cNvPr>
          <p:cNvSpPr>
            <a:spLocks noGrp="1"/>
          </p:cNvSpPr>
          <p:nvPr>
            <p:ph type="sldNum" sz="quarter" idx="12"/>
          </p:nvPr>
        </p:nvSpPr>
        <p:spPr/>
        <p:txBody>
          <a:bodyPr/>
          <a:lstStyle/>
          <a:p>
            <a:fld id="{51C0C88C-A801-4CA3-877C-750B85180883}" type="slidenum">
              <a:rPr kumimoji="1" lang="ja-JP" altLang="en-US" smtClean="0"/>
              <a:t>33</a:t>
            </a:fld>
            <a:endParaRPr kumimoji="1" lang="ja-JP" altLang="en-US"/>
          </a:p>
        </p:txBody>
      </p:sp>
    </p:spTree>
    <p:extLst>
      <p:ext uri="{BB962C8B-B14F-4D97-AF65-F5344CB8AC3E}">
        <p14:creationId xmlns:p14="http://schemas.microsoft.com/office/powerpoint/2010/main" val="96355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649506"/>
            <a:ext cx="10141254" cy="49305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96644" y="1945985"/>
            <a:ext cx="9459144" cy="4801314"/>
          </a:xfrm>
          <a:prstGeom prst="rect">
            <a:avLst/>
          </a:prstGeom>
          <a:noFill/>
        </p:spPr>
        <p:txBody>
          <a:bodyPr wrap="square" rtlCol="0">
            <a:spAutoFit/>
          </a:bodyPr>
          <a:lstStyle/>
          <a:p>
            <a:pPr algn="l"/>
            <a:r>
              <a:rPr lang="ja-JP" altLang="en-US" dirty="0">
                <a:solidFill>
                  <a:srgbClr val="211512"/>
                </a:solidFill>
                <a:latin typeface="Noto Sans JP"/>
              </a:rPr>
              <a:t>労働者</a:t>
            </a:r>
            <a:r>
              <a:rPr lang="ja-JP" altLang="en-US" b="0" i="0" dirty="0">
                <a:solidFill>
                  <a:srgbClr val="211512"/>
                </a:solidFill>
                <a:effectLst/>
                <a:latin typeface="Noto Sans JP"/>
              </a:rPr>
              <a:t>にとって定年後再雇用にはメリットばかりではなく、デメリットも存在します。メリットは先ほども触れた仕事を探す手間や慣れた仕事に再び就ける安心感も含め、</a:t>
            </a:r>
          </a:p>
          <a:p>
            <a:pPr algn="l">
              <a:buFont typeface="Arial" panose="020B0604020202020204" pitchFamily="34" charset="0"/>
              <a:buChar char="•"/>
            </a:pPr>
            <a:r>
              <a:rPr lang="ja-JP" altLang="en-US" b="0" i="0" dirty="0">
                <a:solidFill>
                  <a:srgbClr val="211512"/>
                </a:solidFill>
                <a:effectLst/>
                <a:latin typeface="Noto Sans JP"/>
              </a:rPr>
              <a:t>一から仕事を探す手間がなくなる</a:t>
            </a:r>
          </a:p>
          <a:p>
            <a:pPr algn="l">
              <a:buFont typeface="Arial" panose="020B0604020202020204" pitchFamily="34" charset="0"/>
              <a:buChar char="•"/>
            </a:pPr>
            <a:r>
              <a:rPr lang="ja-JP" altLang="en-US" b="0" i="0" dirty="0">
                <a:solidFill>
                  <a:srgbClr val="211512"/>
                </a:solidFill>
                <a:effectLst/>
                <a:latin typeface="Noto Sans JP"/>
              </a:rPr>
              <a:t>業務内容を覚えなおす必要がない</a:t>
            </a:r>
          </a:p>
          <a:p>
            <a:pPr algn="l">
              <a:buFont typeface="Arial" panose="020B0604020202020204" pitchFamily="34" charset="0"/>
              <a:buChar char="•"/>
            </a:pPr>
            <a:r>
              <a:rPr lang="ja-JP" altLang="en-US" b="0" i="0" dirty="0">
                <a:solidFill>
                  <a:srgbClr val="211512"/>
                </a:solidFill>
                <a:effectLst/>
                <a:latin typeface="Noto Sans JP"/>
              </a:rPr>
              <a:t>厚生年金の受給額が増える</a:t>
            </a:r>
          </a:p>
          <a:p>
            <a:pPr algn="l"/>
            <a:r>
              <a:rPr lang="ja-JP" altLang="en-US" b="0" i="0" dirty="0">
                <a:solidFill>
                  <a:srgbClr val="211512"/>
                </a:solidFill>
                <a:effectLst/>
                <a:latin typeface="Noto Sans JP"/>
              </a:rPr>
              <a:t>などがあります。</a:t>
            </a:r>
            <a:endParaRPr lang="en-US" altLang="ja-JP" b="0" i="0" dirty="0">
              <a:solidFill>
                <a:srgbClr val="211512"/>
              </a:solidFill>
              <a:effectLst/>
              <a:latin typeface="Noto Sans JP"/>
            </a:endParaRPr>
          </a:p>
          <a:p>
            <a:pPr algn="l"/>
            <a:endParaRPr lang="ja-JP" altLang="en-US" b="0" i="0" dirty="0">
              <a:solidFill>
                <a:srgbClr val="211512"/>
              </a:solidFill>
              <a:effectLst/>
              <a:latin typeface="Noto Sans JP"/>
            </a:endParaRPr>
          </a:p>
          <a:p>
            <a:pPr algn="l"/>
            <a:r>
              <a:rPr lang="ja-JP" altLang="en-US" b="0" i="0" dirty="0">
                <a:solidFill>
                  <a:srgbClr val="211512"/>
                </a:solidFill>
                <a:effectLst/>
                <a:latin typeface="Noto Sans JP"/>
              </a:rPr>
              <a:t>一方でデメリットとしては、</a:t>
            </a:r>
          </a:p>
          <a:p>
            <a:pPr algn="l">
              <a:buFont typeface="Arial" panose="020B0604020202020204" pitchFamily="34" charset="0"/>
              <a:buChar char="•"/>
            </a:pPr>
            <a:r>
              <a:rPr lang="ja-JP" altLang="en-US" b="0" i="0" dirty="0">
                <a:solidFill>
                  <a:srgbClr val="211512"/>
                </a:solidFill>
                <a:effectLst/>
                <a:latin typeface="Noto Sans JP"/>
              </a:rPr>
              <a:t>役職が変わる可能性がある</a:t>
            </a:r>
          </a:p>
          <a:p>
            <a:pPr algn="l">
              <a:buFont typeface="Arial" panose="020B0604020202020204" pitchFamily="34" charset="0"/>
              <a:buChar char="•"/>
            </a:pPr>
            <a:r>
              <a:rPr lang="en-US" altLang="ja-JP" b="0" i="0" dirty="0">
                <a:solidFill>
                  <a:srgbClr val="211512"/>
                </a:solidFill>
                <a:effectLst/>
                <a:latin typeface="Noto Sans JP"/>
              </a:rPr>
              <a:t>65</a:t>
            </a:r>
            <a:r>
              <a:rPr lang="ja-JP" altLang="en-US" b="0" i="0" dirty="0">
                <a:solidFill>
                  <a:srgbClr val="211512"/>
                </a:solidFill>
                <a:effectLst/>
                <a:latin typeface="Noto Sans JP"/>
              </a:rPr>
              <a:t>歳からは自分で就職先を探さなければならない（企業によっては</a:t>
            </a:r>
            <a:r>
              <a:rPr lang="en-US" altLang="ja-JP" b="0" i="0" dirty="0">
                <a:solidFill>
                  <a:srgbClr val="211512"/>
                </a:solidFill>
                <a:effectLst/>
                <a:latin typeface="Noto Sans JP"/>
              </a:rPr>
              <a:t>65</a:t>
            </a:r>
            <a:r>
              <a:rPr lang="ja-JP" altLang="en-US" b="0" i="0" dirty="0">
                <a:solidFill>
                  <a:srgbClr val="211512"/>
                </a:solidFill>
                <a:effectLst/>
                <a:latin typeface="Noto Sans JP"/>
              </a:rPr>
              <a:t>歳以降も雇用可能）</a:t>
            </a:r>
          </a:p>
          <a:p>
            <a:pPr algn="l">
              <a:buFont typeface="Arial" panose="020B0604020202020204" pitchFamily="34" charset="0"/>
              <a:buChar char="•"/>
            </a:pPr>
            <a:r>
              <a:rPr lang="ja-JP" altLang="en-US" b="0" i="0" dirty="0">
                <a:solidFill>
                  <a:srgbClr val="211512"/>
                </a:solidFill>
                <a:effectLst/>
                <a:latin typeface="Noto Sans JP"/>
              </a:rPr>
              <a:t>賃金が下がる可能性がある</a:t>
            </a:r>
          </a:p>
          <a:p>
            <a:pPr algn="l"/>
            <a:r>
              <a:rPr lang="ja-JP" altLang="en-US" b="0" i="0" dirty="0">
                <a:solidFill>
                  <a:srgbClr val="211512"/>
                </a:solidFill>
                <a:effectLst/>
                <a:latin typeface="Noto Sans JP"/>
              </a:rPr>
              <a:t>などがあります。</a:t>
            </a:r>
            <a:endParaRPr lang="en-US" altLang="ja-JP" b="0" i="0" dirty="0">
              <a:solidFill>
                <a:srgbClr val="211512"/>
              </a:solidFill>
              <a:effectLst/>
              <a:latin typeface="Noto Sans JP"/>
            </a:endParaRPr>
          </a:p>
          <a:p>
            <a:pPr algn="l"/>
            <a:endParaRPr lang="ja-JP" altLang="en-US" b="0" i="0" dirty="0">
              <a:solidFill>
                <a:srgbClr val="211512"/>
              </a:solidFill>
              <a:effectLst/>
              <a:latin typeface="Noto Sans JP"/>
            </a:endParaRPr>
          </a:p>
          <a:p>
            <a:pPr algn="l"/>
            <a:r>
              <a:rPr lang="ja-JP" altLang="en-US" b="0" i="0" dirty="0">
                <a:solidFill>
                  <a:srgbClr val="211512"/>
                </a:solidFill>
                <a:effectLst/>
                <a:latin typeface="Noto Sans JP"/>
              </a:rPr>
              <a:t>同一賃金同一労働では不合理な待遇差をつけてはならない決まりがありますが、定年前に比べると賃金が下がる場合がほとんどです。次項では実際に定年後再雇用で発生した、賃金格差に対する判例をご紹介します。</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2691046" y="888051"/>
            <a:ext cx="8204310" cy="1477328"/>
          </a:xfrm>
          <a:prstGeom prst="rect">
            <a:avLst/>
          </a:prstGeom>
          <a:noFill/>
        </p:spPr>
        <p:txBody>
          <a:bodyPr wrap="square" rtlCol="0">
            <a:spAutoFit/>
          </a:bodyPr>
          <a:lstStyle/>
          <a:p>
            <a:pPr algn="l"/>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9-1.</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lang="ja-JP" altLang="en-US" sz="2400" i="0" u="sng" dirty="0">
                <a:effectLst/>
                <a:latin typeface="Noto Sans JP"/>
              </a:rPr>
              <a:t>定年後再雇用のメリットとデメリット</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8ABB3CA9-DD7F-B1DD-D85D-4D76F4A99DD6}"/>
              </a:ext>
            </a:extLst>
          </p:cNvPr>
          <p:cNvSpPr>
            <a:spLocks noGrp="1"/>
          </p:cNvSpPr>
          <p:nvPr>
            <p:ph type="sldNum" sz="quarter" idx="12"/>
          </p:nvPr>
        </p:nvSpPr>
        <p:spPr/>
        <p:txBody>
          <a:bodyPr/>
          <a:lstStyle/>
          <a:p>
            <a:fld id="{51C0C88C-A801-4CA3-877C-750B85180883}" type="slidenum">
              <a:rPr kumimoji="1" lang="ja-JP" altLang="en-US" smtClean="0"/>
              <a:t>34</a:t>
            </a:fld>
            <a:endParaRPr kumimoji="1" lang="ja-JP" altLang="en-US"/>
          </a:p>
        </p:txBody>
      </p:sp>
    </p:spTree>
    <p:extLst>
      <p:ext uri="{BB962C8B-B14F-4D97-AF65-F5344CB8AC3E}">
        <p14:creationId xmlns:p14="http://schemas.microsoft.com/office/powerpoint/2010/main" val="2028726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649506"/>
            <a:ext cx="10141254" cy="41506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96644" y="1945985"/>
            <a:ext cx="9459144" cy="3693319"/>
          </a:xfrm>
          <a:prstGeom prst="rect">
            <a:avLst/>
          </a:prstGeom>
          <a:noFill/>
        </p:spPr>
        <p:txBody>
          <a:bodyPr wrap="square" rtlCol="0">
            <a:spAutoFit/>
          </a:bodyPr>
          <a:lstStyle/>
          <a:p>
            <a:r>
              <a:rPr lang="ja-JP" altLang="en-US" b="0" i="0" dirty="0">
                <a:solidFill>
                  <a:srgbClr val="211512"/>
                </a:solidFill>
                <a:effectLst/>
                <a:latin typeface="Noto Sans JP"/>
              </a:rPr>
              <a:t>当時の賃金は定年退職前の</a:t>
            </a:r>
            <a:r>
              <a:rPr lang="en-US" altLang="ja-JP" b="0" i="0" dirty="0">
                <a:solidFill>
                  <a:srgbClr val="211512"/>
                </a:solidFill>
                <a:effectLst/>
                <a:latin typeface="Noto Sans JP"/>
              </a:rPr>
              <a:t>79%</a:t>
            </a:r>
            <a:r>
              <a:rPr lang="ja-JP" altLang="en-US" b="0" i="0" dirty="0">
                <a:solidFill>
                  <a:srgbClr val="211512"/>
                </a:solidFill>
                <a:effectLst/>
                <a:latin typeface="Noto Sans JP"/>
              </a:rPr>
              <a:t>で、一部の賃金には不合理との判決を下したものの、他の賃金や手当の格差は不合理ではないとされました。（</a:t>
            </a:r>
            <a:r>
              <a:rPr lang="ja-JP" altLang="en-US" b="1" i="0" dirty="0">
                <a:solidFill>
                  <a:srgbClr val="333333"/>
                </a:solidFill>
                <a:effectLst/>
                <a:latin typeface="Lato" panose="020F0502020204030203" pitchFamily="34" charset="0"/>
              </a:rPr>
              <a:t>長澤運輸事件・最判平</a:t>
            </a:r>
            <a:r>
              <a:rPr lang="en-US" altLang="ja-JP" b="1" i="0" dirty="0">
                <a:solidFill>
                  <a:srgbClr val="333333"/>
                </a:solidFill>
                <a:effectLst/>
                <a:latin typeface="Lato" panose="020F0502020204030203" pitchFamily="34" charset="0"/>
              </a:rPr>
              <a:t>30.6.1</a:t>
            </a:r>
            <a:r>
              <a:rPr lang="ja-JP" altLang="en-US" b="1" i="0" dirty="0">
                <a:solidFill>
                  <a:srgbClr val="333333"/>
                </a:solidFill>
                <a:effectLst/>
                <a:latin typeface="Lato" panose="020F0502020204030203" pitchFamily="34" charset="0"/>
              </a:rPr>
              <a:t>）</a:t>
            </a:r>
            <a:endParaRPr lang="en-US" altLang="ja-JP" b="0" i="0" dirty="0">
              <a:solidFill>
                <a:srgbClr val="211512"/>
              </a:solidFill>
              <a:effectLst/>
              <a:latin typeface="Noto Sans JP"/>
            </a:endParaRPr>
          </a:p>
          <a:p>
            <a:pPr algn="l"/>
            <a:endParaRPr lang="ja-JP" altLang="en-US" b="0" i="0" dirty="0">
              <a:solidFill>
                <a:srgbClr val="211512"/>
              </a:solidFill>
              <a:effectLst/>
              <a:latin typeface="Noto Sans JP"/>
            </a:endParaRPr>
          </a:p>
          <a:p>
            <a:pPr algn="l"/>
            <a:r>
              <a:rPr lang="ja-JP" altLang="en-US" b="0" i="0" dirty="0">
                <a:solidFill>
                  <a:srgbClr val="FF0000"/>
                </a:solidFill>
                <a:effectLst/>
                <a:latin typeface="Noto Sans JP"/>
              </a:rPr>
              <a:t>不合理と判断されたのは、精勤手当です。</a:t>
            </a:r>
            <a:endParaRPr lang="en-US" altLang="ja-JP" b="0" i="0" dirty="0">
              <a:solidFill>
                <a:srgbClr val="FF0000"/>
              </a:solidFill>
              <a:effectLst/>
              <a:latin typeface="Noto Sans JP"/>
            </a:endParaRPr>
          </a:p>
          <a:p>
            <a:pPr algn="l"/>
            <a:r>
              <a:rPr lang="ja-JP" altLang="en-US" b="0" i="0" dirty="0">
                <a:solidFill>
                  <a:srgbClr val="211512"/>
                </a:solidFill>
                <a:effectLst/>
                <a:latin typeface="Noto Sans JP"/>
              </a:rPr>
              <a:t>しかし、以下の手当については正当な理由があるため不合理ではないと判断されています。</a:t>
            </a:r>
          </a:p>
          <a:p>
            <a:pPr algn="l">
              <a:buFont typeface="Arial" panose="020B0604020202020204" pitchFamily="34" charset="0"/>
              <a:buChar char="•"/>
            </a:pPr>
            <a:r>
              <a:rPr lang="ja-JP" altLang="en-US" b="0" i="0" dirty="0">
                <a:solidFill>
                  <a:srgbClr val="211512"/>
                </a:solidFill>
                <a:effectLst/>
                <a:latin typeface="Noto Sans JP"/>
              </a:rPr>
              <a:t>能率給・職務給（歩合給が支給されるため）</a:t>
            </a:r>
          </a:p>
          <a:p>
            <a:pPr algn="l">
              <a:buFont typeface="Arial" panose="020B0604020202020204" pitchFamily="34" charset="0"/>
              <a:buChar char="•"/>
            </a:pPr>
            <a:r>
              <a:rPr lang="ja-JP" altLang="en-US" b="0" i="0" dirty="0">
                <a:solidFill>
                  <a:srgbClr val="211512"/>
                </a:solidFill>
                <a:effectLst/>
                <a:latin typeface="Noto Sans JP"/>
              </a:rPr>
              <a:t>役付手当（該当する社員にのみ支給されるため）</a:t>
            </a:r>
          </a:p>
          <a:p>
            <a:pPr algn="l">
              <a:buFont typeface="Arial" panose="020B0604020202020204" pitchFamily="34" charset="0"/>
              <a:buChar char="•"/>
            </a:pPr>
            <a:r>
              <a:rPr lang="ja-JP" altLang="en-US" b="0" i="0" dirty="0">
                <a:solidFill>
                  <a:srgbClr val="211512"/>
                </a:solidFill>
                <a:effectLst/>
                <a:latin typeface="Noto Sans JP"/>
              </a:rPr>
              <a:t>住宅手当・家族手当・賞与（老齢厚生年金の支給予定があるため）</a:t>
            </a:r>
            <a:br>
              <a:rPr lang="ja-JP" altLang="en-US" b="0" i="0" dirty="0">
                <a:solidFill>
                  <a:srgbClr val="211512"/>
                </a:solidFill>
                <a:effectLst/>
                <a:latin typeface="Noto Sans JP"/>
              </a:rPr>
            </a:br>
            <a:endParaRPr lang="ja-JP" altLang="en-US" b="0" i="0" dirty="0">
              <a:solidFill>
                <a:srgbClr val="211512"/>
              </a:solidFill>
              <a:effectLst/>
              <a:latin typeface="Noto Sans JP"/>
            </a:endParaRPr>
          </a:p>
          <a:p>
            <a:pPr algn="l"/>
            <a:endParaRPr lang="en-US" altLang="ja-JP" b="0" i="0" dirty="0">
              <a:solidFill>
                <a:srgbClr val="211512"/>
              </a:solidFill>
              <a:effectLst/>
              <a:latin typeface="Noto Sans JP"/>
            </a:endParaRPr>
          </a:p>
          <a:p>
            <a:pPr algn="l"/>
            <a:r>
              <a:rPr lang="ja-JP" altLang="en-US" b="0" i="0" dirty="0">
                <a:solidFill>
                  <a:srgbClr val="211512"/>
                </a:solidFill>
                <a:effectLst/>
                <a:latin typeface="Noto Sans JP"/>
              </a:rPr>
              <a:t>以上より、定年前と手当の内容が多少変わっていても、正当な理由があったり、別の手当てが支給されていたりすれば、不合理ではないと判断されることがわかります。</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1586753" y="888051"/>
            <a:ext cx="8541618" cy="1846659"/>
          </a:xfrm>
          <a:prstGeom prst="rect">
            <a:avLst/>
          </a:prstGeom>
          <a:noFill/>
        </p:spPr>
        <p:txBody>
          <a:bodyPr wrap="square" rtlCol="0">
            <a:spAutoFit/>
          </a:bodyPr>
          <a:lstStyle/>
          <a:p>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lang="ja-JP" altLang="en-US" sz="2400" i="0" u="sng" dirty="0">
                <a:effectLst/>
                <a:latin typeface="Noto Sans JP"/>
              </a:rPr>
              <a:t>定年後再雇用後の賃金格差に関しての裁判例を紹介①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sng" strike="noStrike" kern="1200" cap="none" spc="0" normalizeH="0" baseline="0" noProof="0" dirty="0">
              <a:ln>
                <a:noFill/>
              </a:ln>
              <a:solidFill>
                <a:prstClr val="black"/>
              </a:solidFill>
              <a:effectLst/>
              <a:uLnTx/>
              <a:uFillTx/>
              <a:latin typeface="Noto Sans JP"/>
              <a:ea typeface="游ゴシック" panose="020B0400000000000000"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B38F7834-F20E-1F3A-E41A-474501F9507A}"/>
              </a:ext>
            </a:extLst>
          </p:cNvPr>
          <p:cNvSpPr>
            <a:spLocks noGrp="1"/>
          </p:cNvSpPr>
          <p:nvPr>
            <p:ph type="sldNum" sz="quarter" idx="12"/>
          </p:nvPr>
        </p:nvSpPr>
        <p:spPr/>
        <p:txBody>
          <a:bodyPr/>
          <a:lstStyle/>
          <a:p>
            <a:fld id="{51C0C88C-A801-4CA3-877C-750B85180883}" type="slidenum">
              <a:rPr kumimoji="1" lang="ja-JP" altLang="en-US" smtClean="0"/>
              <a:t>35</a:t>
            </a:fld>
            <a:endParaRPr kumimoji="1" lang="ja-JP" altLang="en-US"/>
          </a:p>
        </p:txBody>
      </p:sp>
    </p:spTree>
    <p:extLst>
      <p:ext uri="{BB962C8B-B14F-4D97-AF65-F5344CB8AC3E}">
        <p14:creationId xmlns:p14="http://schemas.microsoft.com/office/powerpoint/2010/main" val="833658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649506"/>
            <a:ext cx="10141254" cy="41506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96644" y="1945985"/>
            <a:ext cx="9459144" cy="3693319"/>
          </a:xfrm>
          <a:prstGeom prst="rect">
            <a:avLst/>
          </a:prstGeom>
          <a:noFill/>
        </p:spPr>
        <p:txBody>
          <a:bodyPr wrap="square" rtlCol="0">
            <a:spAutoFit/>
          </a:bodyPr>
          <a:lstStyle/>
          <a:p>
            <a:pPr algn="l"/>
            <a:r>
              <a:rPr lang="ja-JP" altLang="en-US" b="0" i="0" dirty="0">
                <a:solidFill>
                  <a:srgbClr val="211512"/>
                </a:solidFill>
                <a:effectLst/>
                <a:latin typeface="Noto Sans JP"/>
              </a:rPr>
              <a:t>定年前の基本給と比べてどの程度の差なら違法ではないかが争われた裁判もあります。当時は定年後再雇用された職員が、定年退職前と比べて</a:t>
            </a:r>
            <a:r>
              <a:rPr lang="en-US" altLang="ja-JP" b="0" i="0" dirty="0">
                <a:solidFill>
                  <a:srgbClr val="211512"/>
                </a:solidFill>
                <a:effectLst/>
                <a:latin typeface="Noto Sans JP"/>
              </a:rPr>
              <a:t>40%</a:t>
            </a:r>
            <a:r>
              <a:rPr lang="ja-JP" altLang="en-US" b="0" i="0" dirty="0">
                <a:solidFill>
                  <a:srgbClr val="211512"/>
                </a:solidFill>
                <a:effectLst/>
                <a:latin typeface="Noto Sans JP"/>
              </a:rPr>
              <a:t>の賃金で働いていましたが、これを不当として裁判に発展。</a:t>
            </a:r>
            <a:r>
              <a:rPr lang="ja-JP" altLang="en-US" b="1" i="0" dirty="0">
                <a:solidFill>
                  <a:srgbClr val="211512"/>
                </a:solidFill>
                <a:effectLst/>
                <a:latin typeface="Noto Sans JP"/>
              </a:rPr>
              <a:t>（名古屋自動車学校事件・</a:t>
            </a:r>
            <a:r>
              <a:rPr lang="ja-JP" altLang="en-US" b="1" dirty="0">
                <a:solidFill>
                  <a:srgbClr val="333333"/>
                </a:solidFill>
                <a:effectLst/>
                <a:latin typeface="Helvetica Neue"/>
              </a:rPr>
              <a:t>令和４年３月２５日）</a:t>
            </a:r>
            <a:endParaRPr lang="en-US" altLang="ja-JP" b="1" dirty="0">
              <a:solidFill>
                <a:srgbClr val="211512"/>
              </a:solidFill>
              <a:latin typeface="Noto Sans JP"/>
            </a:endParaRPr>
          </a:p>
          <a:p>
            <a:pPr algn="l"/>
            <a:endParaRPr lang="ja-JP" altLang="en-US" b="0" i="0" dirty="0">
              <a:solidFill>
                <a:srgbClr val="211512"/>
              </a:solidFill>
              <a:effectLst/>
              <a:latin typeface="Noto Sans JP"/>
            </a:endParaRPr>
          </a:p>
          <a:p>
            <a:pPr algn="l"/>
            <a:r>
              <a:rPr lang="ja-JP" altLang="en-US" b="0" i="0" dirty="0">
                <a:solidFill>
                  <a:srgbClr val="211512"/>
                </a:solidFill>
                <a:effectLst/>
                <a:latin typeface="Noto Sans JP"/>
              </a:rPr>
              <a:t>判決は、</a:t>
            </a:r>
          </a:p>
          <a:p>
            <a:pPr algn="l">
              <a:buFont typeface="Arial" panose="020B0604020202020204" pitchFamily="34" charset="0"/>
              <a:buChar char="•"/>
            </a:pPr>
            <a:r>
              <a:rPr lang="ja-JP" altLang="en-US" b="0" i="0" dirty="0">
                <a:solidFill>
                  <a:srgbClr val="211512"/>
                </a:solidFill>
                <a:effectLst/>
                <a:latin typeface="Noto Sans JP"/>
              </a:rPr>
              <a:t>定年後再雇用でも定年前の</a:t>
            </a:r>
            <a:r>
              <a:rPr lang="en-US" altLang="ja-JP" b="0" i="0" dirty="0">
                <a:solidFill>
                  <a:srgbClr val="211512"/>
                </a:solidFill>
                <a:effectLst/>
                <a:latin typeface="Noto Sans JP"/>
              </a:rPr>
              <a:t>60%</a:t>
            </a:r>
            <a:r>
              <a:rPr lang="ja-JP" altLang="en-US" b="0" i="0" dirty="0">
                <a:solidFill>
                  <a:srgbClr val="211512"/>
                </a:solidFill>
                <a:effectLst/>
                <a:latin typeface="Noto Sans JP"/>
              </a:rPr>
              <a:t>の基本給を下回るのは違法</a:t>
            </a:r>
          </a:p>
          <a:p>
            <a:pPr algn="l">
              <a:buFont typeface="Arial" panose="020B0604020202020204" pitchFamily="34" charset="0"/>
              <a:buChar char="•"/>
            </a:pPr>
            <a:r>
              <a:rPr lang="ja-JP" altLang="en-US" b="0" i="0" dirty="0">
                <a:solidFill>
                  <a:srgbClr val="211512"/>
                </a:solidFill>
                <a:effectLst/>
                <a:latin typeface="Noto Sans JP"/>
              </a:rPr>
              <a:t>賞与に関しても正職員の賞与の調整率を乗じた数を下回るのは違法</a:t>
            </a:r>
          </a:p>
          <a:p>
            <a:pPr algn="l"/>
            <a:r>
              <a:rPr lang="ja-JP" altLang="en-US" b="0" i="0" dirty="0">
                <a:solidFill>
                  <a:srgbClr val="211512"/>
                </a:solidFill>
                <a:effectLst/>
                <a:latin typeface="Noto Sans JP"/>
              </a:rPr>
              <a:t>という結果が出ています。</a:t>
            </a:r>
            <a:endParaRPr lang="en-US" altLang="ja-JP" b="0" i="0" dirty="0">
              <a:solidFill>
                <a:srgbClr val="211512"/>
              </a:solidFill>
              <a:effectLst/>
              <a:latin typeface="Noto Sans JP"/>
            </a:endParaRPr>
          </a:p>
          <a:p>
            <a:pPr algn="l"/>
            <a:endParaRPr lang="ja-JP" altLang="en-US" b="0" i="0" dirty="0">
              <a:solidFill>
                <a:srgbClr val="211512"/>
              </a:solidFill>
              <a:effectLst/>
              <a:latin typeface="Noto Sans JP"/>
            </a:endParaRPr>
          </a:p>
          <a:p>
            <a:pPr algn="l"/>
            <a:r>
              <a:rPr lang="ja-JP" altLang="en-US" b="0" i="0" dirty="0">
                <a:solidFill>
                  <a:srgbClr val="211512"/>
                </a:solidFill>
                <a:effectLst/>
                <a:latin typeface="Noto Sans JP"/>
              </a:rPr>
              <a:t>判例数は少ないものの、基本給があまりにも少ない場合には不合理と判断されており、賞与も全く支給されなかったり、他の正社員と比べて低すぎる場合は違法と判断される場合があります。</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1586753" y="888051"/>
            <a:ext cx="8541618"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9-3.</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400" b="0" i="0" u="sng" strike="noStrike" kern="1200" cap="none" spc="0" normalizeH="0" baseline="0" noProof="0" dirty="0">
                <a:ln>
                  <a:noFill/>
                </a:ln>
                <a:solidFill>
                  <a:prstClr val="black"/>
                </a:solidFill>
                <a:effectLst/>
                <a:uLnTx/>
                <a:uFillTx/>
                <a:latin typeface="Noto Sans JP"/>
                <a:ea typeface="游ゴシック" panose="020B0400000000000000" pitchFamily="50" charset="-128"/>
                <a:cs typeface="+mn-cs"/>
              </a:rPr>
              <a:t>定年後再雇用後の賃金格差に関しての裁判例を紹介②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sng" strike="noStrike" kern="1200" cap="none" spc="0" normalizeH="0" baseline="0" noProof="0" dirty="0">
              <a:ln>
                <a:noFill/>
              </a:ln>
              <a:solidFill>
                <a:prstClr val="black"/>
              </a:solidFill>
              <a:effectLst/>
              <a:uLnTx/>
              <a:uFillTx/>
              <a:latin typeface="Noto Sans JP"/>
              <a:ea typeface="游ゴシック" panose="020B0400000000000000"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CA3966E7-5620-1933-F130-6C1EFCDED7D5}"/>
              </a:ext>
            </a:extLst>
          </p:cNvPr>
          <p:cNvSpPr>
            <a:spLocks noGrp="1"/>
          </p:cNvSpPr>
          <p:nvPr>
            <p:ph type="sldNum" sz="quarter" idx="12"/>
          </p:nvPr>
        </p:nvSpPr>
        <p:spPr/>
        <p:txBody>
          <a:bodyPr/>
          <a:lstStyle/>
          <a:p>
            <a:fld id="{51C0C88C-A801-4CA3-877C-750B85180883}" type="slidenum">
              <a:rPr kumimoji="1" lang="ja-JP" altLang="en-US" smtClean="0"/>
              <a:t>36</a:t>
            </a:fld>
            <a:endParaRPr kumimoji="1" lang="ja-JP" altLang="en-US"/>
          </a:p>
        </p:txBody>
      </p:sp>
    </p:spTree>
    <p:extLst>
      <p:ext uri="{BB962C8B-B14F-4D97-AF65-F5344CB8AC3E}">
        <p14:creationId xmlns:p14="http://schemas.microsoft.com/office/powerpoint/2010/main" val="3086311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649506"/>
            <a:ext cx="10141254" cy="46257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96644" y="1945985"/>
            <a:ext cx="9459144" cy="4247317"/>
          </a:xfrm>
          <a:prstGeom prst="rect">
            <a:avLst/>
          </a:prstGeom>
          <a:noFill/>
        </p:spPr>
        <p:txBody>
          <a:bodyPr wrap="square" rtlCol="0">
            <a:spAutoFit/>
          </a:bodyPr>
          <a:lstStyle/>
          <a:p>
            <a:pPr algn="l"/>
            <a:r>
              <a:rPr lang="ja-JP" altLang="en-US" b="0" i="0" dirty="0">
                <a:solidFill>
                  <a:srgbClr val="211512"/>
                </a:solidFill>
                <a:effectLst/>
                <a:latin typeface="Noto Sans JP"/>
              </a:rPr>
              <a:t>同一労働同一賃金の原則はパートタイム・有期雇用労働法によって適用されており、大企業では</a:t>
            </a:r>
            <a:r>
              <a:rPr lang="en-US" altLang="ja-JP" b="0" i="0" dirty="0">
                <a:solidFill>
                  <a:srgbClr val="211512"/>
                </a:solidFill>
                <a:effectLst/>
                <a:latin typeface="Noto Sans JP"/>
              </a:rPr>
              <a:t>2020</a:t>
            </a:r>
            <a:r>
              <a:rPr lang="ja-JP" altLang="en-US" b="0" i="0" dirty="0">
                <a:solidFill>
                  <a:srgbClr val="211512"/>
                </a:solidFill>
                <a:effectLst/>
                <a:latin typeface="Noto Sans JP"/>
              </a:rPr>
              <a:t>年</a:t>
            </a:r>
            <a:r>
              <a:rPr lang="en-US" altLang="ja-JP" b="0" i="0" dirty="0">
                <a:solidFill>
                  <a:srgbClr val="211512"/>
                </a:solidFill>
                <a:effectLst/>
                <a:latin typeface="Noto Sans JP"/>
              </a:rPr>
              <a:t>4</a:t>
            </a:r>
            <a:r>
              <a:rPr lang="ja-JP" altLang="en-US" b="0" i="0" dirty="0">
                <a:solidFill>
                  <a:srgbClr val="211512"/>
                </a:solidFill>
                <a:effectLst/>
                <a:latin typeface="Noto Sans JP"/>
              </a:rPr>
              <a:t>月</a:t>
            </a:r>
            <a:r>
              <a:rPr lang="en-US" altLang="ja-JP" b="0" i="0" dirty="0">
                <a:solidFill>
                  <a:srgbClr val="211512"/>
                </a:solidFill>
                <a:effectLst/>
                <a:latin typeface="Noto Sans JP"/>
              </a:rPr>
              <a:t>1</a:t>
            </a:r>
            <a:r>
              <a:rPr lang="ja-JP" altLang="en-US" b="0" i="0" dirty="0">
                <a:solidFill>
                  <a:srgbClr val="211512"/>
                </a:solidFill>
                <a:effectLst/>
                <a:latin typeface="Noto Sans JP"/>
              </a:rPr>
              <a:t>日から、中小企業では</a:t>
            </a:r>
            <a:r>
              <a:rPr lang="en-US" altLang="ja-JP" b="0" i="0" dirty="0">
                <a:solidFill>
                  <a:srgbClr val="211512"/>
                </a:solidFill>
                <a:effectLst/>
                <a:latin typeface="Noto Sans JP"/>
              </a:rPr>
              <a:t>2021</a:t>
            </a:r>
            <a:r>
              <a:rPr lang="ja-JP" altLang="en-US" b="0" i="0" dirty="0">
                <a:solidFill>
                  <a:srgbClr val="211512"/>
                </a:solidFill>
                <a:effectLst/>
                <a:latin typeface="Noto Sans JP"/>
              </a:rPr>
              <a:t>年</a:t>
            </a:r>
            <a:r>
              <a:rPr lang="en-US" altLang="ja-JP" b="0" i="0" dirty="0">
                <a:solidFill>
                  <a:srgbClr val="211512"/>
                </a:solidFill>
                <a:effectLst/>
                <a:latin typeface="Noto Sans JP"/>
              </a:rPr>
              <a:t>4</a:t>
            </a:r>
            <a:r>
              <a:rPr lang="ja-JP" altLang="en-US" b="0" i="0" dirty="0">
                <a:solidFill>
                  <a:srgbClr val="211512"/>
                </a:solidFill>
                <a:effectLst/>
                <a:latin typeface="Noto Sans JP"/>
              </a:rPr>
              <a:t>月</a:t>
            </a:r>
            <a:r>
              <a:rPr lang="en-US" altLang="ja-JP" b="0" i="0" dirty="0">
                <a:solidFill>
                  <a:srgbClr val="211512"/>
                </a:solidFill>
                <a:effectLst/>
                <a:latin typeface="Noto Sans JP"/>
              </a:rPr>
              <a:t>1</a:t>
            </a:r>
            <a:r>
              <a:rPr lang="ja-JP" altLang="en-US" b="0" i="0" dirty="0">
                <a:solidFill>
                  <a:srgbClr val="211512"/>
                </a:solidFill>
                <a:effectLst/>
                <a:latin typeface="Noto Sans JP"/>
              </a:rPr>
              <a:t>日から施行されています。従って、定年後にパートタイムとして雇用継続する場合は、待遇差によってトラブルに発展しないように注意が必要です。</a:t>
            </a:r>
            <a:endParaRPr lang="en-US" altLang="ja-JP" b="0" i="0" dirty="0">
              <a:solidFill>
                <a:srgbClr val="211512"/>
              </a:solidFill>
              <a:effectLst/>
              <a:latin typeface="Noto Sans JP"/>
            </a:endParaRPr>
          </a:p>
          <a:p>
            <a:pPr algn="l"/>
            <a:endParaRPr lang="ja-JP" altLang="en-US" b="0" i="0" dirty="0">
              <a:solidFill>
                <a:srgbClr val="211512"/>
              </a:solidFill>
              <a:effectLst/>
              <a:latin typeface="Noto Sans JP"/>
            </a:endParaRPr>
          </a:p>
          <a:p>
            <a:pPr algn="l"/>
            <a:r>
              <a:rPr lang="ja-JP" altLang="en-US" b="0" i="0" dirty="0">
                <a:solidFill>
                  <a:srgbClr val="211512"/>
                </a:solidFill>
                <a:effectLst/>
                <a:latin typeface="Noto Sans JP"/>
              </a:rPr>
              <a:t>また、定年後再雇用は退職後に再び雇用契約を結ぶため、パートタイムとして雇用形態を変えての雇用が可能です。雇用形態の変更に伴い、業務内容や責任の範囲も変更可能。賃金も業務内容に応じて変えることができます。</a:t>
            </a:r>
            <a:endParaRPr lang="en-US" altLang="ja-JP" b="0" i="0" dirty="0">
              <a:solidFill>
                <a:srgbClr val="211512"/>
              </a:solidFill>
              <a:effectLst/>
              <a:latin typeface="Noto Sans JP"/>
            </a:endParaRPr>
          </a:p>
          <a:p>
            <a:pPr algn="l"/>
            <a:endParaRPr lang="ja-JP" altLang="en-US" b="0" i="0" dirty="0">
              <a:solidFill>
                <a:srgbClr val="211512"/>
              </a:solidFill>
              <a:effectLst/>
              <a:latin typeface="Noto Sans JP"/>
            </a:endParaRPr>
          </a:p>
          <a:p>
            <a:pPr algn="l"/>
            <a:r>
              <a:rPr lang="ja-JP" altLang="en-US" b="0" i="0" dirty="0">
                <a:solidFill>
                  <a:srgbClr val="211512"/>
                </a:solidFill>
                <a:effectLst/>
                <a:latin typeface="Noto Sans JP"/>
              </a:rPr>
              <a:t>再雇用時に注意したい点は、以下の</a:t>
            </a:r>
            <a:r>
              <a:rPr lang="en-US" altLang="ja-JP" b="0" i="0" dirty="0">
                <a:solidFill>
                  <a:srgbClr val="211512"/>
                </a:solidFill>
                <a:effectLst/>
                <a:latin typeface="Noto Sans JP"/>
              </a:rPr>
              <a:t>4</a:t>
            </a:r>
            <a:r>
              <a:rPr lang="ja-JP" altLang="en-US" b="0" i="0" dirty="0">
                <a:solidFill>
                  <a:srgbClr val="211512"/>
                </a:solidFill>
                <a:effectLst/>
                <a:latin typeface="Noto Sans JP"/>
              </a:rPr>
              <a:t>点になります。</a:t>
            </a:r>
          </a:p>
          <a:p>
            <a:pPr algn="l">
              <a:buFont typeface="Arial" panose="020B0604020202020204" pitchFamily="34" charset="0"/>
              <a:buChar char="•"/>
            </a:pPr>
            <a:r>
              <a:rPr lang="ja-JP" altLang="en-US" b="0" i="0" dirty="0">
                <a:solidFill>
                  <a:srgbClr val="211512"/>
                </a:solidFill>
                <a:effectLst/>
                <a:latin typeface="Noto Sans JP"/>
              </a:rPr>
              <a:t>業種は変更しない</a:t>
            </a:r>
          </a:p>
          <a:p>
            <a:pPr algn="l">
              <a:buFont typeface="Arial" panose="020B0604020202020204" pitchFamily="34" charset="0"/>
              <a:buChar char="•"/>
            </a:pPr>
            <a:r>
              <a:rPr lang="ja-JP" altLang="en-US" b="0" i="0" dirty="0">
                <a:solidFill>
                  <a:srgbClr val="211512"/>
                </a:solidFill>
                <a:effectLst/>
                <a:latin typeface="Noto Sans JP"/>
              </a:rPr>
              <a:t>労働条件は</a:t>
            </a:r>
            <a:r>
              <a:rPr lang="en-US" altLang="ja-JP" b="0" i="0" dirty="0">
                <a:solidFill>
                  <a:srgbClr val="211512"/>
                </a:solidFill>
                <a:effectLst/>
                <a:latin typeface="Noto Sans JP"/>
              </a:rPr>
              <a:t>1</a:t>
            </a:r>
            <a:r>
              <a:rPr lang="ja-JP" altLang="en-US" b="0" i="0" dirty="0">
                <a:solidFill>
                  <a:srgbClr val="211512"/>
                </a:solidFill>
                <a:effectLst/>
                <a:latin typeface="Noto Sans JP"/>
              </a:rPr>
              <a:t>年単位で見直す</a:t>
            </a:r>
          </a:p>
          <a:p>
            <a:pPr algn="l">
              <a:buFont typeface="Arial" panose="020B0604020202020204" pitchFamily="34" charset="0"/>
              <a:buChar char="•"/>
            </a:pPr>
            <a:r>
              <a:rPr lang="ja-JP" altLang="en-US" b="0" i="0" dirty="0">
                <a:solidFill>
                  <a:srgbClr val="211512"/>
                </a:solidFill>
                <a:effectLst/>
                <a:latin typeface="Noto Sans JP"/>
              </a:rPr>
              <a:t>手当は正当な理由がない場合には原則支給しなければならない</a:t>
            </a:r>
          </a:p>
          <a:p>
            <a:pPr algn="l">
              <a:buFont typeface="Arial" panose="020B0604020202020204" pitchFamily="34" charset="0"/>
              <a:buChar char="•"/>
            </a:pPr>
            <a:r>
              <a:rPr lang="ja-JP" altLang="en-US" b="0" i="0" dirty="0">
                <a:solidFill>
                  <a:srgbClr val="211512"/>
                </a:solidFill>
                <a:effectLst/>
                <a:latin typeface="Noto Sans JP"/>
              </a:rPr>
              <a:t>有給休暇には勤続年数が反映される</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2353738" y="888051"/>
            <a:ext cx="8541618" cy="1846659"/>
          </a:xfrm>
          <a:prstGeom prst="rect">
            <a:avLst/>
          </a:prstGeom>
          <a:noFill/>
        </p:spPr>
        <p:txBody>
          <a:bodyPr wrap="square" rtlCol="0">
            <a:spAutoFit/>
          </a:bodyPr>
          <a:lstStyle/>
          <a:p>
            <a:pPr algn="l"/>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9-4.</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lang="ja-JP" altLang="en-US" sz="2400" i="0" u="sng" dirty="0">
                <a:effectLst/>
                <a:latin typeface="Noto Sans JP"/>
              </a:rPr>
              <a:t>定年後にパートで雇用継続する注意点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sng" strike="noStrike" kern="1200" cap="none" spc="0" normalizeH="0" baseline="0" noProof="0" dirty="0">
              <a:ln>
                <a:noFill/>
              </a:ln>
              <a:solidFill>
                <a:prstClr val="black"/>
              </a:solidFill>
              <a:effectLst/>
              <a:uLnTx/>
              <a:uFillTx/>
              <a:latin typeface="Noto Sans JP"/>
              <a:ea typeface="游ゴシック" panose="020B0400000000000000"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4A1DB707-7048-1C48-E18D-7B0DCA0E4B58}"/>
              </a:ext>
            </a:extLst>
          </p:cNvPr>
          <p:cNvSpPr>
            <a:spLocks noGrp="1"/>
          </p:cNvSpPr>
          <p:nvPr>
            <p:ph type="sldNum" sz="quarter" idx="12"/>
          </p:nvPr>
        </p:nvSpPr>
        <p:spPr/>
        <p:txBody>
          <a:bodyPr/>
          <a:lstStyle/>
          <a:p>
            <a:fld id="{51C0C88C-A801-4CA3-877C-750B85180883}" type="slidenum">
              <a:rPr kumimoji="1" lang="ja-JP" altLang="en-US" smtClean="0"/>
              <a:t>37</a:t>
            </a:fld>
            <a:endParaRPr kumimoji="1" lang="ja-JP" altLang="en-US"/>
          </a:p>
        </p:txBody>
      </p:sp>
    </p:spTree>
    <p:extLst>
      <p:ext uri="{BB962C8B-B14F-4D97-AF65-F5344CB8AC3E}">
        <p14:creationId xmlns:p14="http://schemas.microsoft.com/office/powerpoint/2010/main" val="815242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382150" y="1552413"/>
            <a:ext cx="9988062" cy="1200329"/>
          </a:xfrm>
          <a:prstGeom prst="rect">
            <a:avLst/>
          </a:prstGeom>
          <a:noFill/>
        </p:spPr>
        <p:txBody>
          <a:bodyPr wrap="square" rtlCol="0">
            <a:spAutoFit/>
          </a:bodyPr>
          <a:lstStyle/>
          <a:p>
            <a:pPr lvl="0" fontAlgn="base"/>
            <a:r>
              <a:rPr lang="ja-JP" altLang="en-US" dirty="0"/>
              <a:t>定年前から再雇用の決定までは、対象者への案内不足が起こらないよう、充分にコミュニケーションを取りながら進めることが大切です。再雇用制度の対象者は「希望者全員」となっていますので、定年を控える従業員に制度についてしっかり説明しておきましょう。</a:t>
            </a:r>
            <a:br>
              <a:rPr lang="ja-JP" altLang="en-US" dirty="0"/>
            </a:br>
            <a:r>
              <a:rPr lang="ja-JP" altLang="en-US" dirty="0"/>
              <a:t>再雇用の決定までは、主に次のような流れで進めます。</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708212" y="738004"/>
            <a:ext cx="10372163" cy="1477328"/>
          </a:xfrm>
          <a:prstGeom prst="rect">
            <a:avLst/>
          </a:prstGeom>
          <a:noFill/>
        </p:spPr>
        <p:txBody>
          <a:bodyPr wrap="square" rtlCol="0">
            <a:spAutoFit/>
          </a:bodyPr>
          <a:lstStyle/>
          <a:p>
            <a:pPr fontAlgn="base"/>
            <a:r>
              <a:rPr lang="en-US" altLang="ja-JP" sz="2400" u="sng" dirty="0">
                <a:solidFill>
                  <a:prstClr val="black"/>
                </a:solidFill>
                <a:latin typeface="游ゴシック" panose="020F0502020204030204"/>
                <a:ea typeface="游ゴシック" panose="020B0400000000000000" pitchFamily="50" charset="-128"/>
              </a:rPr>
              <a:t>10-1</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lang="ja-JP" altLang="en-US" sz="2400" u="sng" dirty="0"/>
              <a:t>スムーズかつ円満に契約を進めるポイント</a:t>
            </a:r>
            <a:r>
              <a:rPr lang="en-US" altLang="ja-JP" sz="2400" u="sng" dirty="0"/>
              <a:t>〜</a:t>
            </a:r>
            <a:r>
              <a:rPr lang="ja-JP" altLang="en-US" sz="2400" u="sng" dirty="0"/>
              <a:t>再雇用までの流れ</a:t>
            </a:r>
            <a:r>
              <a:rPr lang="en-US" altLang="ja-JP" sz="2400" u="sng" dirty="0"/>
              <a:t>-</a:t>
            </a:r>
            <a:r>
              <a:rPr lang="ja-JP" altLang="en-US" sz="2400" u="sng" dirty="0"/>
              <a:t>１</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p:cNvPicPr>
            <a:picLocks noChangeAspect="1"/>
          </p:cNvPicPr>
          <p:nvPr/>
        </p:nvPicPr>
        <p:blipFill>
          <a:blip r:embed="rId2"/>
          <a:stretch>
            <a:fillRect/>
          </a:stretch>
        </p:blipFill>
        <p:spPr>
          <a:xfrm>
            <a:off x="1380997" y="3266415"/>
            <a:ext cx="9708568" cy="2951505"/>
          </a:xfrm>
          <a:prstGeom prst="rect">
            <a:avLst/>
          </a:prstGeom>
        </p:spPr>
      </p:pic>
      <p:sp>
        <p:nvSpPr>
          <p:cNvPr id="6" name="スライド番号プレースホルダー 5">
            <a:extLst>
              <a:ext uri="{FF2B5EF4-FFF2-40B4-BE49-F238E27FC236}">
                <a16:creationId xmlns:a16="http://schemas.microsoft.com/office/drawing/2014/main" id="{5AB16C75-F8CE-E830-E8F7-355391B393A8}"/>
              </a:ext>
            </a:extLst>
          </p:cNvPr>
          <p:cNvSpPr>
            <a:spLocks noGrp="1"/>
          </p:cNvSpPr>
          <p:nvPr>
            <p:ph type="sldNum" sz="quarter" idx="12"/>
          </p:nvPr>
        </p:nvSpPr>
        <p:spPr/>
        <p:txBody>
          <a:bodyPr/>
          <a:lstStyle/>
          <a:p>
            <a:fld id="{51C0C88C-A801-4CA3-877C-750B85180883}" type="slidenum">
              <a:rPr kumimoji="1" lang="ja-JP" altLang="en-US" smtClean="0"/>
              <a:t>38</a:t>
            </a:fld>
            <a:endParaRPr kumimoji="1" lang="ja-JP" altLang="en-US"/>
          </a:p>
        </p:txBody>
      </p:sp>
    </p:spTree>
    <p:extLst>
      <p:ext uri="{BB962C8B-B14F-4D97-AF65-F5344CB8AC3E}">
        <p14:creationId xmlns:p14="http://schemas.microsoft.com/office/powerpoint/2010/main" val="52744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854926"/>
            <a:ext cx="10141254" cy="35373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20780" y="2152579"/>
            <a:ext cx="9988062" cy="2862322"/>
          </a:xfrm>
          <a:prstGeom prst="rect">
            <a:avLst/>
          </a:prstGeom>
          <a:noFill/>
        </p:spPr>
        <p:txBody>
          <a:bodyPr wrap="square" rtlCol="0">
            <a:spAutoFit/>
          </a:bodyPr>
          <a:lstStyle/>
          <a:p>
            <a:pPr fontAlgn="base"/>
            <a:r>
              <a:rPr lang="ja-JP" altLang="en-US" b="1" dirty="0"/>
              <a:t>（</a:t>
            </a:r>
            <a:r>
              <a:rPr lang="en-US" altLang="ja-JP" b="1" dirty="0"/>
              <a:t>1</a:t>
            </a:r>
            <a:r>
              <a:rPr lang="ja-JP" altLang="en-US" b="1" dirty="0"/>
              <a:t>）対象者への通達・継続雇用への意思確認</a:t>
            </a:r>
            <a:endParaRPr lang="en-US" altLang="ja-JP" b="1" dirty="0"/>
          </a:p>
          <a:p>
            <a:pPr fontAlgn="base"/>
            <a:endParaRPr lang="ja-JP" altLang="en-US" b="1" dirty="0"/>
          </a:p>
          <a:p>
            <a:pPr fontAlgn="base"/>
            <a:r>
              <a:rPr lang="ja-JP" altLang="en-US" dirty="0"/>
              <a:t>最初に、対象者に再雇用の希望を確認します。トラブル回避のためにも、継続雇用に関する通知は個別に行いましょう。再雇用制度の対象者であることを提示するとともに、希望者に「再雇用希望申出書」を提出してもらうと明確になります。</a:t>
            </a:r>
            <a:endParaRPr lang="en-US" altLang="ja-JP" dirty="0"/>
          </a:p>
          <a:p>
            <a:pPr fontAlgn="base"/>
            <a:br>
              <a:rPr lang="ja-JP" altLang="en-US" dirty="0"/>
            </a:br>
            <a:r>
              <a:rPr lang="ja-JP" altLang="en-US" dirty="0"/>
              <a:t>「雇用条件に折り合いがつかず再雇用しない」「本人が希望しない」などで定年退職することになった場合は、念のため「再雇用辞退申出書」を提出してもらうとよいでしょう。</a:t>
            </a:r>
            <a:br>
              <a:rPr lang="ja-JP" altLang="en-US" dirty="0"/>
            </a:br>
            <a:endParaRPr lang="en-US" altLang="ja-JP" dirty="0"/>
          </a:p>
          <a:p>
            <a:pPr fontAlgn="base"/>
            <a:r>
              <a:rPr lang="ja-JP" altLang="en-US" dirty="0"/>
              <a:t>定年退職の手続きは、基本的には通常の退職手続きと同様です。</a:t>
            </a:r>
          </a:p>
        </p:txBody>
      </p:sp>
      <p:sp>
        <p:nvSpPr>
          <p:cNvPr id="4" name="テキスト ボックス 3"/>
          <p:cNvSpPr txBox="1"/>
          <p:nvPr/>
        </p:nvSpPr>
        <p:spPr>
          <a:xfrm>
            <a:off x="867507" y="851218"/>
            <a:ext cx="10428071"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ltLang="ja-JP" sz="2400" u="sng" dirty="0">
                <a:solidFill>
                  <a:prstClr val="black"/>
                </a:solidFill>
                <a:latin typeface="游ゴシック" panose="020F0502020204030204"/>
                <a:ea typeface="游ゴシック" panose="020B0400000000000000" pitchFamily="50" charset="-128"/>
              </a:rPr>
              <a:t>10</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スムーズかつ円満に契約を進めるポイント</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再雇用までの流れ</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２</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3249D810-899C-A205-785A-2534FBFFCDFA}"/>
              </a:ext>
            </a:extLst>
          </p:cNvPr>
          <p:cNvSpPr>
            <a:spLocks noGrp="1"/>
          </p:cNvSpPr>
          <p:nvPr>
            <p:ph type="sldNum" sz="quarter" idx="12"/>
          </p:nvPr>
        </p:nvSpPr>
        <p:spPr/>
        <p:txBody>
          <a:bodyPr/>
          <a:lstStyle/>
          <a:p>
            <a:fld id="{51C0C88C-A801-4CA3-877C-750B85180883}" type="slidenum">
              <a:rPr kumimoji="1" lang="ja-JP" altLang="en-US" smtClean="0"/>
              <a:t>39</a:t>
            </a:fld>
            <a:endParaRPr kumimoji="1" lang="ja-JP" altLang="en-US"/>
          </a:p>
        </p:txBody>
      </p:sp>
    </p:spTree>
    <p:extLst>
      <p:ext uri="{BB962C8B-B14F-4D97-AF65-F5344CB8AC3E}">
        <p14:creationId xmlns:p14="http://schemas.microsoft.com/office/powerpoint/2010/main" val="227182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49486" y="584168"/>
            <a:ext cx="3033203" cy="461665"/>
          </a:xfrm>
          <a:prstGeom prst="rect">
            <a:avLst/>
          </a:prstGeom>
          <a:noFill/>
        </p:spPr>
        <p:txBody>
          <a:bodyPr wrap="none" rtlCol="0">
            <a:spAutoFit/>
          </a:bodyPr>
          <a:lstStyle/>
          <a:p>
            <a:r>
              <a:rPr kumimoji="1" lang="ja-JP" altLang="en-US" sz="2400" u="sng" dirty="0"/>
              <a:t>１</a:t>
            </a:r>
            <a:r>
              <a:rPr kumimoji="1" lang="en-US" altLang="ja-JP" sz="2400" u="sng" dirty="0"/>
              <a:t>-1</a:t>
            </a:r>
            <a:r>
              <a:rPr lang="en-US" altLang="ja-JP" sz="2400" u="sng" dirty="0"/>
              <a:t>.</a:t>
            </a:r>
            <a:r>
              <a:rPr lang="ja-JP" altLang="en-US" sz="2400" u="sng" dirty="0"/>
              <a:t>　</a:t>
            </a:r>
            <a:r>
              <a:rPr kumimoji="1" lang="ja-JP" altLang="en-US" sz="2400" u="sng" dirty="0"/>
              <a:t>定年制の状況</a:t>
            </a:r>
            <a:endParaRPr kumimoji="1" lang="en-US" altLang="ja-JP" sz="2400" u="sng" dirty="0"/>
          </a:p>
        </p:txBody>
      </p:sp>
      <p:sp>
        <p:nvSpPr>
          <p:cNvPr id="3" name="テキスト ボックス 2"/>
          <p:cNvSpPr txBox="1"/>
          <p:nvPr/>
        </p:nvSpPr>
        <p:spPr>
          <a:xfrm>
            <a:off x="1541417" y="1369578"/>
            <a:ext cx="9861995" cy="646331"/>
          </a:xfrm>
          <a:prstGeom prst="rect">
            <a:avLst/>
          </a:prstGeom>
          <a:noFill/>
        </p:spPr>
        <p:txBody>
          <a:bodyPr wrap="none" rtlCol="0">
            <a:spAutoFit/>
          </a:bodyPr>
          <a:lstStyle/>
          <a:p>
            <a:r>
              <a:rPr kumimoji="1" lang="ja-JP" altLang="en-US" dirty="0">
                <a:solidFill>
                  <a:srgbClr val="FF0000"/>
                </a:solidFill>
              </a:rPr>
              <a:t>定年年齢を６０歳とする企業が</a:t>
            </a:r>
            <a:r>
              <a:rPr kumimoji="1" lang="en-US" altLang="ja-JP" dirty="0">
                <a:solidFill>
                  <a:srgbClr val="FF0000"/>
                </a:solidFill>
              </a:rPr>
              <a:t>80.3</a:t>
            </a:r>
            <a:r>
              <a:rPr kumimoji="1" lang="ja-JP" altLang="en-US" dirty="0">
                <a:solidFill>
                  <a:srgbClr val="FF0000"/>
                </a:solidFill>
              </a:rPr>
              <a:t>％と最も多く</a:t>
            </a:r>
            <a:r>
              <a:rPr kumimoji="1" lang="ja-JP" altLang="en-US" dirty="0"/>
              <a:t>、次いで「６５歳以上の定年を定めている」</a:t>
            </a:r>
            <a:endParaRPr kumimoji="1" lang="en-US" altLang="ja-JP" dirty="0"/>
          </a:p>
          <a:p>
            <a:r>
              <a:rPr lang="ja-JP" altLang="en-US" dirty="0"/>
              <a:t>が</a:t>
            </a:r>
            <a:r>
              <a:rPr lang="en-US" altLang="ja-JP" dirty="0"/>
              <a:t>13.6</a:t>
            </a:r>
            <a:r>
              <a:rPr lang="ja-JP" altLang="en-US" dirty="0"/>
              <a:t>％、「６１歳～６４歳を定年としている」が</a:t>
            </a:r>
            <a:r>
              <a:rPr lang="en-US" altLang="ja-JP" dirty="0"/>
              <a:t>4.9</a:t>
            </a:r>
            <a:r>
              <a:rPr lang="ja-JP" altLang="en-US" dirty="0"/>
              <a:t>％と続いている。</a:t>
            </a:r>
            <a:endParaRPr kumimoji="1" lang="ja-JP" altLang="en-US" dirty="0"/>
          </a:p>
        </p:txBody>
      </p:sp>
      <p:graphicFrame>
        <p:nvGraphicFramePr>
          <p:cNvPr id="6" name="グラフ 5"/>
          <p:cNvGraphicFramePr/>
          <p:nvPr>
            <p:extLst>
              <p:ext uri="{D42A27DB-BD31-4B8C-83A1-F6EECF244321}">
                <p14:modId xmlns:p14="http://schemas.microsoft.com/office/powerpoint/2010/main" val="307030471"/>
              </p:ext>
            </p:extLst>
          </p:nvPr>
        </p:nvGraphicFramePr>
        <p:xfrm>
          <a:off x="1175226" y="2201733"/>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157D7BA5-81F5-76F9-54CB-A889F873C70C}"/>
              </a:ext>
            </a:extLst>
          </p:cNvPr>
          <p:cNvSpPr txBox="1"/>
          <p:nvPr/>
        </p:nvSpPr>
        <p:spPr>
          <a:xfrm>
            <a:off x="7189694" y="2763254"/>
            <a:ext cx="4133035" cy="3139321"/>
          </a:xfrm>
          <a:prstGeom prst="rect">
            <a:avLst/>
          </a:prstGeom>
          <a:noFill/>
        </p:spPr>
        <p:txBody>
          <a:bodyPr wrap="square" rtlCol="0">
            <a:spAutoFit/>
          </a:bodyPr>
          <a:lstStyle/>
          <a:p>
            <a:r>
              <a:rPr kumimoji="1" lang="ja-JP" altLang="en-US" dirty="0"/>
              <a:t>業種別では</a:t>
            </a:r>
            <a:endParaRPr kumimoji="1" lang="en-US" altLang="ja-JP" dirty="0"/>
          </a:p>
          <a:p>
            <a:r>
              <a:rPr kumimoji="1" lang="ja-JP" altLang="en-US" dirty="0"/>
              <a:t>特に「情報通信業」</a:t>
            </a:r>
            <a:r>
              <a:rPr kumimoji="1" lang="en-US" altLang="ja-JP" dirty="0"/>
              <a:t>90.1</a:t>
            </a:r>
            <a:r>
              <a:rPr kumimoji="1" lang="ja-JP" altLang="en-US" dirty="0"/>
              <a:t>％、「卸売り・小売業」</a:t>
            </a:r>
            <a:r>
              <a:rPr lang="en-US" altLang="ja-JP" dirty="0"/>
              <a:t>89.2.</a:t>
            </a:r>
            <a:r>
              <a:rPr lang="ja-JP" altLang="en-US" dirty="0"/>
              <a:t>％、「製造業」</a:t>
            </a:r>
            <a:r>
              <a:rPr lang="en-US" altLang="ja-JP" dirty="0"/>
              <a:t>87.6</a:t>
            </a:r>
            <a:r>
              <a:rPr lang="ja-JP" altLang="en-US" dirty="0"/>
              <a:t>％は</a:t>
            </a:r>
            <a:r>
              <a:rPr lang="en-US" altLang="ja-JP" dirty="0"/>
              <a:t>60</a:t>
            </a:r>
            <a:r>
              <a:rPr lang="ja-JP" altLang="en-US" dirty="0"/>
              <a:t>歳定年が多く</a:t>
            </a:r>
            <a:endParaRPr lang="en-US" altLang="ja-JP" dirty="0"/>
          </a:p>
          <a:p>
            <a:r>
              <a:rPr lang="ja-JP" altLang="en-US" dirty="0"/>
              <a:t>逆に、「鉱業、採石業」</a:t>
            </a:r>
            <a:r>
              <a:rPr lang="en-US" altLang="ja-JP" dirty="0"/>
              <a:t>33.3</a:t>
            </a:r>
            <a:r>
              <a:rPr lang="ja-JP" altLang="en-US" dirty="0"/>
              <a:t>％、「医療、福祉業」</a:t>
            </a:r>
            <a:r>
              <a:rPr lang="en-US" altLang="ja-JP" dirty="0"/>
              <a:t>50.0</a:t>
            </a:r>
            <a:r>
              <a:rPr lang="ja-JP" altLang="en-US" dirty="0"/>
              <a:t>％、「運輸、郵便業」</a:t>
            </a:r>
            <a:r>
              <a:rPr lang="en-US" altLang="ja-JP" dirty="0"/>
              <a:t>63.3</a:t>
            </a:r>
            <a:r>
              <a:rPr lang="ja-JP" altLang="en-US" dirty="0"/>
              <a:t>％は</a:t>
            </a:r>
            <a:r>
              <a:rPr lang="en-US" altLang="ja-JP" dirty="0"/>
              <a:t>60</a:t>
            </a:r>
            <a:r>
              <a:rPr lang="ja-JP" altLang="en-US" dirty="0"/>
              <a:t>歳定年が少ない。</a:t>
            </a:r>
            <a:endParaRPr lang="en-US" altLang="ja-JP" dirty="0"/>
          </a:p>
          <a:p>
            <a:r>
              <a:rPr lang="ja-JP" altLang="en-US" dirty="0"/>
              <a:t>会社規模では</a:t>
            </a:r>
            <a:endParaRPr lang="en-US" altLang="ja-JP" dirty="0"/>
          </a:p>
          <a:p>
            <a:r>
              <a:rPr lang="ja-JP" altLang="en-US" dirty="0"/>
              <a:t>「</a:t>
            </a:r>
            <a:r>
              <a:rPr lang="en-US" altLang="ja-JP" dirty="0"/>
              <a:t>100</a:t>
            </a:r>
            <a:r>
              <a:rPr lang="ja-JP" altLang="en-US" dirty="0"/>
              <a:t>人以下の企業」では</a:t>
            </a:r>
            <a:r>
              <a:rPr lang="en-US" altLang="ja-JP" dirty="0"/>
              <a:t>60</a:t>
            </a:r>
            <a:r>
              <a:rPr lang="ja-JP" altLang="en-US" dirty="0"/>
              <a:t>歳定年は</a:t>
            </a:r>
            <a:r>
              <a:rPr lang="en-US" altLang="ja-JP" dirty="0"/>
              <a:t>66.2</a:t>
            </a:r>
            <a:r>
              <a:rPr lang="ja-JP" altLang="en-US" dirty="0"/>
              <a:t>％と少なく「</a:t>
            </a:r>
            <a:r>
              <a:rPr lang="en-US" altLang="ja-JP" dirty="0"/>
              <a:t>500</a:t>
            </a:r>
            <a:r>
              <a:rPr lang="ja-JP" altLang="en-US" dirty="0"/>
              <a:t>人以上の企業」の</a:t>
            </a:r>
            <a:r>
              <a:rPr lang="en-US" altLang="ja-JP" dirty="0"/>
              <a:t>84.5</a:t>
            </a:r>
            <a:r>
              <a:rPr lang="ja-JP" altLang="en-US" dirty="0"/>
              <a:t>％と差がある。</a:t>
            </a:r>
            <a:endParaRPr lang="en-US" altLang="ja-JP" dirty="0"/>
          </a:p>
        </p:txBody>
      </p:sp>
      <p:sp>
        <p:nvSpPr>
          <p:cNvPr id="5" name="スライド番号プレースホルダー 4">
            <a:extLst>
              <a:ext uri="{FF2B5EF4-FFF2-40B4-BE49-F238E27FC236}">
                <a16:creationId xmlns:a16="http://schemas.microsoft.com/office/drawing/2014/main" id="{C0A2021D-60AF-B44A-AEE6-46623825540F}"/>
              </a:ext>
            </a:extLst>
          </p:cNvPr>
          <p:cNvSpPr>
            <a:spLocks noGrp="1"/>
          </p:cNvSpPr>
          <p:nvPr>
            <p:ph type="sldNum" sz="quarter" idx="12"/>
          </p:nvPr>
        </p:nvSpPr>
        <p:spPr/>
        <p:txBody>
          <a:bodyPr/>
          <a:lstStyle/>
          <a:p>
            <a:fld id="{51C0C88C-A801-4CA3-877C-750B85180883}" type="slidenum">
              <a:rPr kumimoji="1" lang="ja-JP" altLang="en-US" smtClean="0"/>
              <a:t>4</a:t>
            </a:fld>
            <a:endParaRPr kumimoji="1" lang="ja-JP" altLang="en-US"/>
          </a:p>
        </p:txBody>
      </p:sp>
    </p:spTree>
    <p:extLst>
      <p:ext uri="{BB962C8B-B14F-4D97-AF65-F5344CB8AC3E}">
        <p14:creationId xmlns:p14="http://schemas.microsoft.com/office/powerpoint/2010/main" val="3449000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2151529"/>
            <a:ext cx="10141254" cy="30736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47678" y="2630881"/>
            <a:ext cx="9689263" cy="2031325"/>
          </a:xfrm>
          <a:prstGeom prst="rect">
            <a:avLst/>
          </a:prstGeom>
          <a:noFill/>
        </p:spPr>
        <p:txBody>
          <a:bodyPr wrap="square" rtlCol="0">
            <a:spAutoFit/>
          </a:bodyPr>
          <a:lstStyle/>
          <a:p>
            <a:pPr fontAlgn="base"/>
            <a:r>
              <a:rPr lang="ja-JP" altLang="en-US" b="1" dirty="0"/>
              <a:t>（</a:t>
            </a:r>
            <a:r>
              <a:rPr lang="en-US" altLang="ja-JP" b="1" dirty="0"/>
              <a:t>2</a:t>
            </a:r>
            <a:r>
              <a:rPr lang="ja-JP" altLang="en-US" b="1" dirty="0"/>
              <a:t>）対象者との面談・雇用条件の提示</a:t>
            </a:r>
            <a:endParaRPr lang="en-US" altLang="ja-JP" b="1" dirty="0"/>
          </a:p>
          <a:p>
            <a:pPr fontAlgn="base"/>
            <a:endParaRPr lang="ja-JP" altLang="en-US" b="1" dirty="0"/>
          </a:p>
          <a:p>
            <a:pPr fontAlgn="base"/>
            <a:r>
              <a:rPr lang="ja-JP" altLang="en-US" dirty="0"/>
              <a:t>再雇用希望者には個別に面談を行い、雇用条件などを確認します。</a:t>
            </a:r>
            <a:endParaRPr lang="en-US" altLang="ja-JP" dirty="0"/>
          </a:p>
          <a:p>
            <a:pPr fontAlgn="base"/>
            <a:br>
              <a:rPr lang="ja-JP" altLang="en-US" dirty="0"/>
            </a:br>
            <a:r>
              <a:rPr lang="ja-JP" altLang="en-US" dirty="0"/>
              <a:t>仕事の内容は変わらなくても、給与の減額や職位の変更、現役時代の部下が上司になるなど就業環境は変わります。事前の告知なしではモチベーション低下につながる恐れもあるので、本人の望む働き方をヒアリングし、互いの認識を共有しておくといいでしょう。</a:t>
            </a:r>
          </a:p>
        </p:txBody>
      </p:sp>
      <p:sp>
        <p:nvSpPr>
          <p:cNvPr id="4" name="テキスト ボックス 3"/>
          <p:cNvSpPr txBox="1"/>
          <p:nvPr/>
        </p:nvSpPr>
        <p:spPr>
          <a:xfrm>
            <a:off x="761206" y="950806"/>
            <a:ext cx="1031317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ltLang="ja-JP" sz="2400" u="sng" dirty="0">
                <a:solidFill>
                  <a:prstClr val="black"/>
                </a:solidFill>
                <a:latin typeface="游ゴシック" panose="020F0502020204030204"/>
                <a:ea typeface="游ゴシック" panose="020B0400000000000000" pitchFamily="50" charset="-128"/>
              </a:rPr>
              <a:t>10</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スムーズかつ円満に契約を進めるポイント</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再雇用までの流れ</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ja-JP" altLang="en-US" sz="2400" u="sng" dirty="0">
                <a:solidFill>
                  <a:prstClr val="black"/>
                </a:solidFill>
                <a:latin typeface="游ゴシック" panose="020F0502020204030204"/>
                <a:ea typeface="游ゴシック" panose="020B0400000000000000" pitchFamily="50" charset="-128"/>
              </a:rPr>
              <a:t>３</a:t>
            </a:r>
            <a:endPar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A6FCE1E5-A007-A937-366E-C7E66AC8F694}"/>
              </a:ext>
            </a:extLst>
          </p:cNvPr>
          <p:cNvSpPr>
            <a:spLocks noGrp="1"/>
          </p:cNvSpPr>
          <p:nvPr>
            <p:ph type="sldNum" sz="quarter" idx="12"/>
          </p:nvPr>
        </p:nvSpPr>
        <p:spPr/>
        <p:txBody>
          <a:bodyPr/>
          <a:lstStyle/>
          <a:p>
            <a:fld id="{51C0C88C-A801-4CA3-877C-750B85180883}" type="slidenum">
              <a:rPr kumimoji="1" lang="ja-JP" altLang="en-US" smtClean="0"/>
              <a:t>40</a:t>
            </a:fld>
            <a:endParaRPr kumimoji="1" lang="ja-JP" altLang="en-US"/>
          </a:p>
        </p:txBody>
      </p:sp>
    </p:spTree>
    <p:extLst>
      <p:ext uri="{BB962C8B-B14F-4D97-AF65-F5344CB8AC3E}">
        <p14:creationId xmlns:p14="http://schemas.microsoft.com/office/powerpoint/2010/main" val="2319647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828800"/>
            <a:ext cx="10141254" cy="356347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71134" y="2054106"/>
            <a:ext cx="9988062" cy="3139321"/>
          </a:xfrm>
          <a:prstGeom prst="rect">
            <a:avLst/>
          </a:prstGeom>
          <a:noFill/>
        </p:spPr>
        <p:txBody>
          <a:bodyPr wrap="square" rtlCol="0">
            <a:spAutoFit/>
          </a:bodyPr>
          <a:lstStyle/>
          <a:p>
            <a:pPr fontAlgn="base"/>
            <a:r>
              <a:rPr lang="ja-JP" altLang="en-US" b="1" dirty="0"/>
              <a:t>（</a:t>
            </a:r>
            <a:r>
              <a:rPr lang="en-US" altLang="ja-JP" b="1" dirty="0"/>
              <a:t>3</a:t>
            </a:r>
            <a:r>
              <a:rPr lang="ja-JP" altLang="en-US" b="1" dirty="0"/>
              <a:t>）再雇用の決定・諸手続</a:t>
            </a:r>
            <a:endParaRPr lang="en-US" altLang="ja-JP" b="1" dirty="0"/>
          </a:p>
          <a:p>
            <a:pPr fontAlgn="base"/>
            <a:endParaRPr lang="ja-JP" altLang="en-US" b="1" dirty="0"/>
          </a:p>
          <a:p>
            <a:pPr fontAlgn="base"/>
            <a:r>
              <a:rPr lang="ja-JP" altLang="en-US" dirty="0"/>
              <a:t>互いに合意が取れたら再雇用を決定し、雇用締結の手続きを行います。その前に、定年退職の手続きが必要です。退職金の支払い準備も進めましょう。</a:t>
            </a:r>
            <a:endParaRPr lang="en-US" altLang="ja-JP" dirty="0"/>
          </a:p>
          <a:p>
            <a:pPr fontAlgn="base"/>
            <a:br>
              <a:rPr lang="ja-JP" altLang="en-US" dirty="0"/>
            </a:br>
            <a:r>
              <a:rPr lang="ja-JP" altLang="en-US" dirty="0"/>
              <a:t>また、再契約の労働条件で、従業員情報を管理し直す必要もあります。雇用・再雇用の情報を一緒に管理できるシステムを利用すれば、再雇用情報への移管も簡単に行えます。</a:t>
            </a:r>
            <a:endParaRPr lang="en-US" altLang="ja-JP" dirty="0"/>
          </a:p>
          <a:p>
            <a:pPr fontAlgn="base"/>
            <a:endParaRPr lang="en-US" altLang="ja-JP" dirty="0"/>
          </a:p>
          <a:p>
            <a:pPr fontAlgn="base"/>
            <a:r>
              <a:rPr lang="ja-JP" altLang="en-US" dirty="0"/>
              <a:t>再雇用前の入社年月日や退職年月日の管理、再雇用時に新たに締結した労働契約情報も、</a:t>
            </a:r>
            <a:r>
              <a:rPr lang="en-US" altLang="ja-JP" dirty="0"/>
              <a:t>1</a:t>
            </a:r>
            <a:r>
              <a:rPr lang="ja-JP" altLang="en-US" dirty="0"/>
              <a:t>人のデータとしてまとめて管理できるようにしておけば、過去の異動履歴や労働契約・単価履歴なども検索できるので、探す手間もなくなります。</a:t>
            </a:r>
          </a:p>
        </p:txBody>
      </p:sp>
      <p:sp>
        <p:nvSpPr>
          <p:cNvPr id="4" name="テキスト ボックス 3"/>
          <p:cNvSpPr txBox="1"/>
          <p:nvPr/>
        </p:nvSpPr>
        <p:spPr>
          <a:xfrm>
            <a:off x="654424" y="950806"/>
            <a:ext cx="1037208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ltLang="ja-JP" sz="2400" u="sng" dirty="0">
                <a:solidFill>
                  <a:prstClr val="black"/>
                </a:solidFill>
                <a:latin typeface="游ゴシック" panose="020F0502020204030204"/>
                <a:ea typeface="游ゴシック" panose="020B0400000000000000" pitchFamily="50" charset="-128"/>
              </a:rPr>
              <a:t>10</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en-US" altLang="ja-JP" sz="2400" u="sng" dirty="0">
                <a:solidFill>
                  <a:prstClr val="black"/>
                </a:solidFill>
                <a:latin typeface="游ゴシック" panose="020F0502020204030204"/>
                <a:ea typeface="游ゴシック" panose="020B0400000000000000" pitchFamily="50" charset="-128"/>
              </a:rPr>
              <a:t>4</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スムーズかつ円満に契約を進めるポイント</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再雇用までの流れ</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４</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307185CA-BB75-5176-C149-B842589000C3}"/>
              </a:ext>
            </a:extLst>
          </p:cNvPr>
          <p:cNvSpPr>
            <a:spLocks noGrp="1"/>
          </p:cNvSpPr>
          <p:nvPr>
            <p:ph type="sldNum" sz="quarter" idx="12"/>
          </p:nvPr>
        </p:nvSpPr>
        <p:spPr/>
        <p:txBody>
          <a:bodyPr/>
          <a:lstStyle/>
          <a:p>
            <a:fld id="{51C0C88C-A801-4CA3-877C-750B85180883}" type="slidenum">
              <a:rPr kumimoji="1" lang="ja-JP" altLang="en-US" smtClean="0"/>
              <a:t>41</a:t>
            </a:fld>
            <a:endParaRPr kumimoji="1" lang="ja-JP" altLang="en-US"/>
          </a:p>
        </p:txBody>
      </p:sp>
    </p:spTree>
    <p:extLst>
      <p:ext uri="{BB962C8B-B14F-4D97-AF65-F5344CB8AC3E}">
        <p14:creationId xmlns:p14="http://schemas.microsoft.com/office/powerpoint/2010/main" val="2151660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580606"/>
            <a:ext cx="10141254" cy="42454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25415" y="1783247"/>
            <a:ext cx="9988062" cy="3693319"/>
          </a:xfrm>
          <a:prstGeom prst="rect">
            <a:avLst/>
          </a:prstGeom>
          <a:noFill/>
        </p:spPr>
        <p:txBody>
          <a:bodyPr wrap="square" rtlCol="0">
            <a:spAutoFit/>
          </a:bodyPr>
          <a:lstStyle/>
          <a:p>
            <a:pPr fontAlgn="base"/>
            <a:r>
              <a:rPr lang="ja-JP" altLang="en-US" b="1" dirty="0"/>
              <a:t>■雇用保険</a:t>
            </a:r>
            <a:endParaRPr lang="en-US" altLang="ja-JP" b="1" dirty="0"/>
          </a:p>
          <a:p>
            <a:pPr fontAlgn="base"/>
            <a:endParaRPr lang="ja-JP" altLang="en-US" b="1" dirty="0"/>
          </a:p>
          <a:p>
            <a:pPr fontAlgn="base"/>
            <a:r>
              <a:rPr lang="ja-JP" altLang="en-US" dirty="0"/>
              <a:t>週の所定労働時間が</a:t>
            </a:r>
            <a:r>
              <a:rPr lang="en-US" altLang="ja-JP" dirty="0"/>
              <a:t>20</a:t>
            </a:r>
            <a:r>
              <a:rPr lang="ja-JP" altLang="en-US" dirty="0"/>
              <a:t>時間以上かつ</a:t>
            </a:r>
            <a:r>
              <a:rPr lang="en-US" altLang="ja-JP" dirty="0"/>
              <a:t>31</a:t>
            </a:r>
            <a:r>
              <a:rPr lang="ja-JP" altLang="en-US" dirty="0"/>
              <a:t>日以上であれば、継続して被保険者となります。</a:t>
            </a:r>
            <a:br>
              <a:rPr lang="ja-JP" altLang="en-US" dirty="0"/>
            </a:br>
            <a:r>
              <a:rPr lang="ja-JP" altLang="en-US" dirty="0"/>
              <a:t>現在は、</a:t>
            </a:r>
            <a:r>
              <a:rPr lang="en-US" altLang="ja-JP" dirty="0"/>
              <a:t>65</a:t>
            </a:r>
            <a:r>
              <a:rPr lang="ja-JP" altLang="en-US" dirty="0"/>
              <a:t>歳以上も「高年齢被保険者」として雇用保険が適用されます。この場合、管轄のハローワークに「雇用保険被保険者資格取得届」の提出が必要になります。</a:t>
            </a:r>
            <a:br>
              <a:rPr lang="ja-JP" altLang="en-US" dirty="0"/>
            </a:br>
            <a:r>
              <a:rPr lang="ja-JP" altLang="en-US" dirty="0"/>
              <a:t>ただし、再雇用を機に、就業時間を減らして週の所定労働時間が</a:t>
            </a:r>
            <a:r>
              <a:rPr lang="en-US" altLang="ja-JP" dirty="0"/>
              <a:t>20</a:t>
            </a:r>
            <a:r>
              <a:rPr lang="ja-JP" altLang="en-US" dirty="0"/>
              <a:t>時間未満となった場合は雇用保険料の負担はありません。</a:t>
            </a:r>
            <a:endParaRPr lang="en-US" altLang="ja-JP" dirty="0"/>
          </a:p>
          <a:p>
            <a:pPr fontAlgn="base"/>
            <a:br>
              <a:rPr lang="ja-JP" altLang="en-US" dirty="0"/>
            </a:br>
            <a:r>
              <a:rPr lang="ja-JP" altLang="en-US" dirty="0"/>
              <a:t>なお、</a:t>
            </a:r>
            <a:r>
              <a:rPr lang="en-US" altLang="ja-JP" dirty="0"/>
              <a:t>2022</a:t>
            </a:r>
            <a:r>
              <a:rPr lang="ja-JP" altLang="en-US" dirty="0"/>
              <a:t>年</a:t>
            </a:r>
            <a:r>
              <a:rPr lang="en-US" altLang="ja-JP" dirty="0"/>
              <a:t>4</a:t>
            </a:r>
            <a:r>
              <a:rPr lang="ja-JP" altLang="en-US" dirty="0"/>
              <a:t>月以降は、</a:t>
            </a:r>
            <a:r>
              <a:rPr lang="en-US" altLang="ja-JP" dirty="0"/>
              <a:t>65</a:t>
            </a:r>
            <a:r>
              <a:rPr lang="ja-JP" altLang="en-US" dirty="0"/>
              <a:t>歳以上の兼業・副業者について、</a:t>
            </a:r>
            <a:r>
              <a:rPr lang="en-US" altLang="ja-JP" dirty="0"/>
              <a:t>1</a:t>
            </a:r>
            <a:r>
              <a:rPr lang="ja-JP" altLang="en-US" dirty="0"/>
              <a:t>勤務先の</a:t>
            </a:r>
            <a:r>
              <a:rPr lang="en-US" altLang="ja-JP" dirty="0"/>
              <a:t>1</a:t>
            </a:r>
            <a:r>
              <a:rPr lang="ja-JP" altLang="en-US" dirty="0"/>
              <a:t>週間の所定労働時間が</a:t>
            </a:r>
            <a:r>
              <a:rPr lang="en-US" altLang="ja-JP" dirty="0"/>
              <a:t>20</a:t>
            </a:r>
            <a:r>
              <a:rPr lang="ja-JP" altLang="en-US" dirty="0"/>
              <a:t>時間未満でも、複数の勤務先分を合計して週</a:t>
            </a:r>
            <a:r>
              <a:rPr lang="en-US" altLang="ja-JP" dirty="0"/>
              <a:t>20</a:t>
            </a:r>
            <a:r>
              <a:rPr lang="ja-JP" altLang="en-US" dirty="0"/>
              <a:t>時間以上となれば、本人が申し出た日以降に本業先と副業先の両方で雇用保険に加入できます。（改正雇用保険法）</a:t>
            </a:r>
            <a:endParaRPr lang="en-US" altLang="ja-JP" dirty="0"/>
          </a:p>
          <a:p>
            <a:pPr fontAlgn="base"/>
            <a:br>
              <a:rPr lang="ja-JP" altLang="en-US" dirty="0"/>
            </a:br>
            <a:r>
              <a:rPr lang="ja-JP" altLang="en-US" dirty="0">
                <a:solidFill>
                  <a:srgbClr val="FF0000"/>
                </a:solidFill>
              </a:rPr>
              <a:t>詳しくは、管轄のハローワークにお問い合わせください。</a:t>
            </a:r>
          </a:p>
        </p:txBody>
      </p:sp>
      <p:sp>
        <p:nvSpPr>
          <p:cNvPr id="4" name="テキスト ボックス 3"/>
          <p:cNvSpPr txBox="1"/>
          <p:nvPr/>
        </p:nvSpPr>
        <p:spPr>
          <a:xfrm>
            <a:off x="1544653" y="836401"/>
            <a:ext cx="9816179" cy="1107996"/>
          </a:xfrm>
          <a:prstGeom prst="rect">
            <a:avLst/>
          </a:prstGeom>
          <a:noFill/>
        </p:spPr>
        <p:txBody>
          <a:bodyPr wrap="square" rtlCol="0">
            <a:spAutoFit/>
          </a:bodyPr>
          <a:lstStyle/>
          <a:p>
            <a:pPr lvl="0" fontAlgn="base"/>
            <a:r>
              <a:rPr lang="en-US" altLang="ja-JP" sz="2400" u="sng" dirty="0">
                <a:solidFill>
                  <a:prstClr val="black"/>
                </a:solidFill>
                <a:latin typeface="游ゴシック" panose="020F0502020204030204"/>
                <a:ea typeface="游ゴシック" panose="020B0400000000000000" pitchFamily="50" charset="-128"/>
              </a:rPr>
              <a:t>10</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lang="ja-JP" altLang="en-US" sz="2400" u="sng" dirty="0"/>
              <a:t>再雇用時の雇用保険や社会保険関係について</a:t>
            </a:r>
            <a:r>
              <a:rPr lang="en-US" altLang="ja-JP" sz="2400" u="sng" dirty="0"/>
              <a:t>-</a:t>
            </a:r>
            <a:r>
              <a:rPr lang="ja-JP" altLang="en-US" sz="2400" u="sng" dirty="0"/>
              <a:t>１</a:t>
            </a:r>
            <a:endPar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D91AF8B3-8DF1-13DF-B981-2DE5974C6AA0}"/>
              </a:ext>
            </a:extLst>
          </p:cNvPr>
          <p:cNvSpPr>
            <a:spLocks noGrp="1"/>
          </p:cNvSpPr>
          <p:nvPr>
            <p:ph type="sldNum" sz="quarter" idx="12"/>
          </p:nvPr>
        </p:nvSpPr>
        <p:spPr/>
        <p:txBody>
          <a:bodyPr/>
          <a:lstStyle/>
          <a:p>
            <a:fld id="{51C0C88C-A801-4CA3-877C-750B85180883}" type="slidenum">
              <a:rPr kumimoji="1" lang="ja-JP" altLang="en-US" smtClean="0"/>
              <a:t>42</a:t>
            </a:fld>
            <a:endParaRPr kumimoji="1" lang="ja-JP" altLang="en-US"/>
          </a:p>
        </p:txBody>
      </p:sp>
    </p:spTree>
    <p:extLst>
      <p:ext uri="{BB962C8B-B14F-4D97-AF65-F5344CB8AC3E}">
        <p14:creationId xmlns:p14="http://schemas.microsoft.com/office/powerpoint/2010/main" val="2053390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2151529"/>
            <a:ext cx="10141254" cy="32407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25415" y="2599173"/>
            <a:ext cx="9988062" cy="2308324"/>
          </a:xfrm>
          <a:prstGeom prst="rect">
            <a:avLst/>
          </a:prstGeom>
          <a:noFill/>
        </p:spPr>
        <p:txBody>
          <a:bodyPr wrap="square" rtlCol="0">
            <a:spAutoFit/>
          </a:bodyPr>
          <a:lstStyle/>
          <a:p>
            <a:pPr fontAlgn="base"/>
            <a:r>
              <a:rPr lang="ja-JP" altLang="en-US" b="1" dirty="0"/>
              <a:t>■健康保険</a:t>
            </a:r>
            <a:endParaRPr lang="en-US" altLang="ja-JP" b="1" dirty="0"/>
          </a:p>
          <a:p>
            <a:pPr fontAlgn="base"/>
            <a:endParaRPr lang="ja-JP" altLang="en-US" b="1" dirty="0"/>
          </a:p>
          <a:p>
            <a:pPr fontAlgn="base"/>
            <a:r>
              <a:rPr lang="ja-JP" altLang="en-US" dirty="0"/>
              <a:t>再雇用後の所定労働時間・日数が、正社員時と比較して概ね</a:t>
            </a:r>
            <a:r>
              <a:rPr lang="en-US" altLang="ja-JP" dirty="0"/>
              <a:t>3/4</a:t>
            </a:r>
            <a:r>
              <a:rPr lang="ja-JP" altLang="en-US" dirty="0"/>
              <a:t>以上であれば、</a:t>
            </a:r>
            <a:r>
              <a:rPr lang="en-US" altLang="ja-JP" dirty="0"/>
              <a:t>75</a:t>
            </a:r>
            <a:r>
              <a:rPr lang="ja-JP" altLang="en-US" dirty="0"/>
              <a:t>歳まで引き続き被保険者となります。（就業時間を減らした場合、健康保険の加入対象から外れることがあります）</a:t>
            </a:r>
            <a:endParaRPr lang="en-US" altLang="ja-JP" dirty="0"/>
          </a:p>
          <a:p>
            <a:pPr fontAlgn="base"/>
            <a:br>
              <a:rPr lang="ja-JP" altLang="en-US" dirty="0"/>
            </a:br>
            <a:r>
              <a:rPr lang="ja-JP" altLang="en-US" dirty="0"/>
              <a:t>ただし、再雇用後に給与が下がると標準月額報酬も下がります。大幅に標準月額報酬が下がる場合は、傷病手当金など給付金に影響が出る恐れがあるので注意しましょう。</a:t>
            </a:r>
          </a:p>
        </p:txBody>
      </p:sp>
      <p:sp>
        <p:nvSpPr>
          <p:cNvPr id="4" name="テキスト ボックス 3"/>
          <p:cNvSpPr txBox="1"/>
          <p:nvPr/>
        </p:nvSpPr>
        <p:spPr>
          <a:xfrm>
            <a:off x="1613752" y="1171332"/>
            <a:ext cx="9816179"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ltLang="ja-JP" sz="2400" u="sng" dirty="0">
                <a:solidFill>
                  <a:prstClr val="black"/>
                </a:solidFill>
                <a:latin typeface="游ゴシック" panose="020F0502020204030204"/>
                <a:ea typeface="游ゴシック" panose="020B0400000000000000" pitchFamily="50" charset="-128"/>
              </a:rPr>
              <a:t>10</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再雇用時</a:t>
            </a:r>
            <a:r>
              <a:rPr lang="ja-JP" altLang="en-US" sz="2400" u="sng" dirty="0">
                <a:solidFill>
                  <a:prstClr val="black"/>
                </a:solidFill>
                <a:latin typeface="游ゴシック" panose="020F0502020204030204"/>
                <a:ea typeface="游ゴシック" panose="020B0400000000000000" pitchFamily="50" charset="-128"/>
              </a:rPr>
              <a:t>の</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雇用保険や社会保険関係について</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ja-JP" altLang="en-US" sz="2400" u="sng" dirty="0">
                <a:solidFill>
                  <a:prstClr val="black"/>
                </a:solidFill>
                <a:latin typeface="游ゴシック" panose="020F0502020204030204"/>
                <a:ea typeface="游ゴシック" panose="020B0400000000000000" pitchFamily="50" charset="-128"/>
              </a:rPr>
              <a:t>２</a:t>
            </a:r>
            <a:endPar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CC6A9885-3445-17E5-DE0B-2BA1B29836C3}"/>
              </a:ext>
            </a:extLst>
          </p:cNvPr>
          <p:cNvSpPr>
            <a:spLocks noGrp="1"/>
          </p:cNvSpPr>
          <p:nvPr>
            <p:ph type="sldNum" sz="quarter" idx="12"/>
          </p:nvPr>
        </p:nvSpPr>
        <p:spPr/>
        <p:txBody>
          <a:bodyPr/>
          <a:lstStyle/>
          <a:p>
            <a:fld id="{51C0C88C-A801-4CA3-877C-750B85180883}" type="slidenum">
              <a:rPr kumimoji="1" lang="ja-JP" altLang="en-US" smtClean="0"/>
              <a:t>43</a:t>
            </a:fld>
            <a:endParaRPr kumimoji="1" lang="ja-JP" altLang="en-US"/>
          </a:p>
        </p:txBody>
      </p:sp>
    </p:spTree>
    <p:extLst>
      <p:ext uri="{BB962C8B-B14F-4D97-AF65-F5344CB8AC3E}">
        <p14:creationId xmlns:p14="http://schemas.microsoft.com/office/powerpoint/2010/main" val="65779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996048"/>
            <a:ext cx="10141254" cy="36732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25415" y="2303751"/>
            <a:ext cx="9988062" cy="3139321"/>
          </a:xfrm>
          <a:prstGeom prst="rect">
            <a:avLst/>
          </a:prstGeom>
          <a:noFill/>
        </p:spPr>
        <p:txBody>
          <a:bodyPr wrap="square" rtlCol="0">
            <a:spAutoFit/>
          </a:bodyPr>
          <a:lstStyle/>
          <a:p>
            <a:pPr fontAlgn="base"/>
            <a:r>
              <a:rPr lang="ja-JP" altLang="en-US" b="1" dirty="0"/>
              <a:t>■厚生年金保険</a:t>
            </a:r>
            <a:endParaRPr lang="en-US" altLang="ja-JP" b="1" dirty="0"/>
          </a:p>
          <a:p>
            <a:pPr fontAlgn="base"/>
            <a:endParaRPr lang="ja-JP" altLang="en-US" b="1" dirty="0"/>
          </a:p>
          <a:p>
            <a:pPr fontAlgn="base"/>
            <a:r>
              <a:rPr lang="ja-JP" altLang="en-US" dirty="0"/>
              <a:t>原則、</a:t>
            </a:r>
            <a:r>
              <a:rPr lang="en-US" altLang="ja-JP" dirty="0"/>
              <a:t>70</a:t>
            </a:r>
            <a:r>
              <a:rPr lang="ja-JP" altLang="en-US" dirty="0"/>
              <a:t>歳の誕生日の前日までは厚生年金保険の加入が必要です。ただし、再雇用後に健康保険の加入対象から外れた場合は、厚生年金保険の加入対象からも外れます。</a:t>
            </a:r>
            <a:endParaRPr lang="en-US" altLang="ja-JP" dirty="0"/>
          </a:p>
          <a:p>
            <a:pPr fontAlgn="base"/>
            <a:br>
              <a:rPr lang="ja-JP" altLang="en-US" dirty="0"/>
            </a:br>
            <a:r>
              <a:rPr lang="ja-JP" altLang="en-US" dirty="0"/>
              <a:t>再雇用後の健康保険料や厚生年金保険料は、定年退職による「資格喪失届」と再雇用による「資格取得届」を同時に提出することで、再雇用された月から再雇用後の賃金を基準とした年金保険料、健康保険料に変更できます。</a:t>
            </a:r>
            <a:endParaRPr lang="en-US" altLang="ja-JP" dirty="0"/>
          </a:p>
          <a:p>
            <a:pPr fontAlgn="base"/>
            <a:br>
              <a:rPr lang="ja-JP" altLang="en-US" dirty="0"/>
            </a:br>
            <a:r>
              <a:rPr lang="ja-JP" altLang="en-US" dirty="0"/>
              <a:t>手続きがなければ、</a:t>
            </a:r>
            <a:r>
              <a:rPr lang="en-US" altLang="ja-JP" dirty="0"/>
              <a:t>9</a:t>
            </a:r>
            <a:r>
              <a:rPr lang="ja-JP" altLang="en-US" dirty="0"/>
              <a:t>月の定時決定まで定年前の給与で計算された健康保険料、厚生年金保険料を払うことになるので注意しましょう。</a:t>
            </a:r>
          </a:p>
        </p:txBody>
      </p:sp>
      <p:sp>
        <p:nvSpPr>
          <p:cNvPr id="4" name="テキスト ボックス 3"/>
          <p:cNvSpPr txBox="1"/>
          <p:nvPr/>
        </p:nvSpPr>
        <p:spPr>
          <a:xfrm>
            <a:off x="1682985" y="977701"/>
            <a:ext cx="9816179"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ltLang="ja-JP" sz="2400" u="sng" dirty="0">
                <a:solidFill>
                  <a:prstClr val="black"/>
                </a:solidFill>
                <a:latin typeface="游ゴシック" panose="020F0502020204030204"/>
                <a:ea typeface="游ゴシック" panose="020B0400000000000000" pitchFamily="50" charset="-128"/>
              </a:rPr>
              <a:t>10</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再雇用時</a:t>
            </a:r>
            <a:r>
              <a:rPr lang="ja-JP" altLang="en-US" sz="2400" u="sng" dirty="0">
                <a:solidFill>
                  <a:prstClr val="black"/>
                </a:solidFill>
                <a:latin typeface="游ゴシック" panose="020F0502020204030204"/>
                <a:ea typeface="游ゴシック" panose="020B0400000000000000" pitchFamily="50" charset="-128"/>
              </a:rPr>
              <a:t>の</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雇用保険や社会保険関係について</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E45B52F0-BA3B-CAE8-0FF5-49A398FE8517}"/>
              </a:ext>
            </a:extLst>
          </p:cNvPr>
          <p:cNvSpPr>
            <a:spLocks noGrp="1"/>
          </p:cNvSpPr>
          <p:nvPr>
            <p:ph type="sldNum" sz="quarter" idx="12"/>
          </p:nvPr>
        </p:nvSpPr>
        <p:spPr/>
        <p:txBody>
          <a:bodyPr/>
          <a:lstStyle/>
          <a:p>
            <a:fld id="{51C0C88C-A801-4CA3-877C-750B85180883}" type="slidenum">
              <a:rPr kumimoji="1" lang="ja-JP" altLang="en-US" smtClean="0"/>
              <a:t>44</a:t>
            </a:fld>
            <a:endParaRPr kumimoji="1" lang="ja-JP" altLang="en-US"/>
          </a:p>
        </p:txBody>
      </p:sp>
    </p:spTree>
    <p:extLst>
      <p:ext uri="{BB962C8B-B14F-4D97-AF65-F5344CB8AC3E}">
        <p14:creationId xmlns:p14="http://schemas.microsoft.com/office/powerpoint/2010/main" val="162265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2010115"/>
            <a:ext cx="10141254" cy="38289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25415" y="2303751"/>
            <a:ext cx="9988062" cy="3139321"/>
          </a:xfrm>
          <a:prstGeom prst="rect">
            <a:avLst/>
          </a:prstGeom>
          <a:noFill/>
        </p:spPr>
        <p:txBody>
          <a:bodyPr wrap="square" rtlCol="0">
            <a:spAutoFit/>
          </a:bodyPr>
          <a:lstStyle/>
          <a:p>
            <a:pPr fontAlgn="base"/>
            <a:r>
              <a:rPr lang="ja-JP" altLang="en-US" b="1" dirty="0"/>
              <a:t>■介護保険</a:t>
            </a:r>
            <a:endParaRPr lang="en-US" altLang="ja-JP" b="1" dirty="0"/>
          </a:p>
          <a:p>
            <a:pPr fontAlgn="base"/>
            <a:endParaRPr lang="ja-JP" altLang="en-US" b="1" dirty="0"/>
          </a:p>
          <a:p>
            <a:pPr fontAlgn="base"/>
            <a:r>
              <a:rPr lang="en-US" altLang="ja-JP" dirty="0"/>
              <a:t>65</a:t>
            </a:r>
            <a:r>
              <a:rPr lang="ja-JP" altLang="en-US" dirty="0"/>
              <a:t>歳の誕生日の前日までは、定年前と同様に介護保険料を給与から天引きできます。ただし、再雇用後に健康保険の加入対象から外れたときは、介護保険料の負担はありません。</a:t>
            </a:r>
            <a:br>
              <a:rPr lang="ja-JP" altLang="en-US" dirty="0"/>
            </a:br>
            <a:r>
              <a:rPr lang="en-US" altLang="ja-JP" dirty="0"/>
              <a:t>65</a:t>
            </a:r>
            <a:r>
              <a:rPr lang="ja-JP" altLang="en-US" dirty="0"/>
              <a:t>歳以上になると、継続して被保険者でいられますが、介護保険料は年金から天引きされることになります。</a:t>
            </a:r>
            <a:endParaRPr lang="en-US" altLang="ja-JP" dirty="0"/>
          </a:p>
          <a:p>
            <a:pPr fontAlgn="base"/>
            <a:endParaRPr lang="en-US" altLang="ja-JP" dirty="0"/>
          </a:p>
          <a:p>
            <a:pPr fontAlgn="base"/>
            <a:endParaRPr lang="ja-JP" altLang="en-US" dirty="0"/>
          </a:p>
          <a:p>
            <a:pPr fontAlgn="base"/>
            <a:r>
              <a:rPr lang="ja-JP" altLang="en-US" b="1" dirty="0"/>
              <a:t>■労災保険</a:t>
            </a:r>
            <a:endParaRPr lang="en-US" altLang="ja-JP" b="1" dirty="0"/>
          </a:p>
          <a:p>
            <a:pPr fontAlgn="base"/>
            <a:endParaRPr lang="ja-JP" altLang="en-US" b="1" dirty="0"/>
          </a:p>
          <a:p>
            <a:pPr fontAlgn="base"/>
            <a:r>
              <a:rPr lang="ja-JP" altLang="en-US" dirty="0"/>
              <a:t>定年後再雇用者も労災保険の対象です。</a:t>
            </a:r>
          </a:p>
        </p:txBody>
      </p:sp>
      <p:sp>
        <p:nvSpPr>
          <p:cNvPr id="4" name="テキスト ボックス 3"/>
          <p:cNvSpPr txBox="1"/>
          <p:nvPr/>
        </p:nvSpPr>
        <p:spPr>
          <a:xfrm>
            <a:off x="1919793" y="964874"/>
            <a:ext cx="9816179"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ltLang="ja-JP" sz="2400" u="sng" dirty="0">
                <a:solidFill>
                  <a:prstClr val="black"/>
                </a:solidFill>
                <a:latin typeface="游ゴシック" panose="020F0502020204030204"/>
                <a:ea typeface="游ゴシック" panose="020B0400000000000000" pitchFamily="50" charset="-128"/>
              </a:rPr>
              <a:t>10</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再雇用時</a:t>
            </a:r>
            <a:r>
              <a:rPr lang="ja-JP" altLang="en-US" sz="2400" u="sng" dirty="0">
                <a:solidFill>
                  <a:prstClr val="black"/>
                </a:solidFill>
                <a:latin typeface="游ゴシック" panose="020F0502020204030204"/>
                <a:ea typeface="游ゴシック" panose="020B0400000000000000" pitchFamily="50" charset="-128"/>
              </a:rPr>
              <a:t>の</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雇用保険や社会保険関係について</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４</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F0F49244-A9A4-CCCB-AA07-87B29845FF9F}"/>
              </a:ext>
            </a:extLst>
          </p:cNvPr>
          <p:cNvSpPr>
            <a:spLocks noGrp="1"/>
          </p:cNvSpPr>
          <p:nvPr>
            <p:ph type="sldNum" sz="quarter" idx="12"/>
          </p:nvPr>
        </p:nvSpPr>
        <p:spPr/>
        <p:txBody>
          <a:bodyPr/>
          <a:lstStyle/>
          <a:p>
            <a:fld id="{51C0C88C-A801-4CA3-877C-750B85180883}" type="slidenum">
              <a:rPr kumimoji="1" lang="ja-JP" altLang="en-US" smtClean="0"/>
              <a:t>45</a:t>
            </a:fld>
            <a:endParaRPr kumimoji="1" lang="ja-JP" altLang="en-US"/>
          </a:p>
        </p:txBody>
      </p:sp>
    </p:spTree>
    <p:extLst>
      <p:ext uri="{BB962C8B-B14F-4D97-AF65-F5344CB8AC3E}">
        <p14:creationId xmlns:p14="http://schemas.microsoft.com/office/powerpoint/2010/main" val="3280355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995082" y="1737360"/>
            <a:ext cx="10141254" cy="42454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69608" y="3501707"/>
            <a:ext cx="9988062" cy="2308324"/>
          </a:xfrm>
          <a:prstGeom prst="rect">
            <a:avLst/>
          </a:prstGeom>
          <a:noFill/>
        </p:spPr>
        <p:txBody>
          <a:bodyPr wrap="square" rtlCol="0">
            <a:spAutoFit/>
          </a:bodyPr>
          <a:lstStyle/>
          <a:p>
            <a:pPr fontAlgn="base"/>
            <a:r>
              <a:rPr lang="ja-JP" altLang="en-US" b="1" dirty="0"/>
              <a:t>■特定求職者雇用開発助成金（特定就職困難者コース）</a:t>
            </a:r>
          </a:p>
          <a:p>
            <a:pPr fontAlgn="base"/>
            <a:r>
              <a:rPr lang="ja-JP" altLang="en-US" dirty="0"/>
              <a:t>高年齢者や障害者など就職困難者を、ハローワーク等の紹介により雇用保険の一般被保険者として雇用する場合に受けることができます。</a:t>
            </a:r>
            <a:endParaRPr lang="en-US" altLang="ja-JP" dirty="0"/>
          </a:p>
          <a:p>
            <a:pPr fontAlgn="base"/>
            <a:endParaRPr lang="ja-JP" altLang="en-US" dirty="0"/>
          </a:p>
          <a:p>
            <a:pPr fontAlgn="base"/>
            <a:r>
              <a:rPr lang="ja-JP" altLang="en-US" b="1" dirty="0"/>
              <a:t>■特定求職者雇用開発助成金（生涯現役コース）</a:t>
            </a:r>
          </a:p>
          <a:p>
            <a:pPr fontAlgn="base"/>
            <a:r>
              <a:rPr lang="ja-JP" altLang="en-US" dirty="0"/>
              <a:t>雇入れ日の満年齢が</a:t>
            </a:r>
            <a:r>
              <a:rPr lang="en-US" altLang="ja-JP" dirty="0"/>
              <a:t>65</a:t>
            </a:r>
            <a:r>
              <a:rPr lang="ja-JP" altLang="en-US" dirty="0"/>
              <a:t>歳以上の高年齢者を、ハローワーク等の紹介により１年以上継続雇用する雇用保険の高年齢被保険者として雇用した場合に受けることができます。　　　　　　　　（</a:t>
            </a:r>
            <a:r>
              <a:rPr lang="en-US" altLang="ja-JP" dirty="0"/>
              <a:t>R4</a:t>
            </a:r>
            <a:r>
              <a:rPr lang="ja-JP" altLang="en-US" dirty="0"/>
              <a:t>年度末で廃止）</a:t>
            </a:r>
          </a:p>
        </p:txBody>
      </p:sp>
      <p:sp>
        <p:nvSpPr>
          <p:cNvPr id="4" name="テキスト ボックス 3"/>
          <p:cNvSpPr txBox="1"/>
          <p:nvPr/>
        </p:nvSpPr>
        <p:spPr>
          <a:xfrm>
            <a:off x="1704638" y="929014"/>
            <a:ext cx="9816179" cy="1107996"/>
          </a:xfrm>
          <a:prstGeom prst="rect">
            <a:avLst/>
          </a:prstGeom>
          <a:noFill/>
        </p:spPr>
        <p:txBody>
          <a:bodyPr wrap="square" rtlCol="0">
            <a:spAutoFit/>
          </a:bodyPr>
          <a:lstStyle/>
          <a:p>
            <a:pPr fontAlgn="base"/>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11-1.</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lang="ja-JP" altLang="en-US" sz="2400" u="sng" dirty="0"/>
              <a:t>高年齢者の雇用促進に使える助成金の活用</a:t>
            </a:r>
            <a:r>
              <a:rPr kumimoji="1" lang="ja-JP" altLang="en-US" sz="240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について</a:t>
            </a:r>
            <a:r>
              <a:rPr kumimoji="1" lang="en-US" altLang="ja-JP" sz="240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ja-JP" altLang="en-US" sz="240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１</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p:cNvSpPr txBox="1"/>
          <p:nvPr/>
        </p:nvSpPr>
        <p:spPr>
          <a:xfrm>
            <a:off x="1148274" y="1885073"/>
            <a:ext cx="9973994" cy="1477328"/>
          </a:xfrm>
          <a:prstGeom prst="rect">
            <a:avLst/>
          </a:prstGeom>
          <a:noFill/>
        </p:spPr>
        <p:txBody>
          <a:bodyPr wrap="square" rtlCol="0">
            <a:spAutoFit/>
          </a:bodyPr>
          <a:lstStyle/>
          <a:p>
            <a:r>
              <a:rPr lang="ja-JP" altLang="en-US" dirty="0"/>
              <a:t>企業の継続雇用制度の導入を支援するため、国では様々な助成金を設けています。こうした支援を活用しながら、人材に関する課題解決に取り組んでいきましょう。</a:t>
            </a:r>
            <a:br>
              <a:rPr lang="ja-JP" altLang="en-US" dirty="0"/>
            </a:br>
            <a:r>
              <a:rPr lang="ja-JP" altLang="en-US" dirty="0"/>
              <a:t>ここでは、高年齢者雇用に使用できる主な助成金をご紹介します。詳しくは、</a:t>
            </a:r>
            <a:r>
              <a:rPr lang="ja-JP" altLang="en-US" u="sng" dirty="0">
                <a:solidFill>
                  <a:srgbClr val="FF0000"/>
                </a:solidFill>
                <a:hlinkClick r:id="rId2">
                  <a:extLst>
                    <a:ext uri="{A12FA001-AC4F-418D-AE19-62706E023703}">
                      <ahyp:hlinkClr xmlns:ahyp="http://schemas.microsoft.com/office/drawing/2018/hyperlinkcolor" val="tx"/>
                    </a:ext>
                  </a:extLst>
                </a:hlinkClick>
              </a:rPr>
              <a:t>厚生労働省のホームページ</a:t>
            </a:r>
            <a:r>
              <a:rPr lang="ja-JP" altLang="en-US" dirty="0">
                <a:solidFill>
                  <a:srgbClr val="FF0000"/>
                </a:solidFill>
              </a:rPr>
              <a:t>または</a:t>
            </a:r>
            <a:r>
              <a:rPr lang="ja-JP" altLang="en-US" u="sng" dirty="0">
                <a:solidFill>
                  <a:srgbClr val="FF0000"/>
                </a:solidFill>
                <a:hlinkClick r:id="rId3">
                  <a:extLst>
                    <a:ext uri="{A12FA001-AC4F-418D-AE19-62706E023703}">
                      <ahyp:hlinkClr xmlns:ahyp="http://schemas.microsoft.com/office/drawing/2018/hyperlinkcolor" val="tx"/>
                    </a:ext>
                  </a:extLst>
                </a:hlinkClick>
              </a:rPr>
              <a:t>独立行政法人高齢・障害・求職者雇用支援機構のホームページ</a:t>
            </a:r>
            <a:r>
              <a:rPr lang="ja-JP" altLang="en-US" dirty="0"/>
              <a:t>をご確認ください。</a:t>
            </a:r>
            <a:endParaRPr kumimoji="1" lang="ja-JP" altLang="en-US" dirty="0"/>
          </a:p>
        </p:txBody>
      </p:sp>
      <p:sp>
        <p:nvSpPr>
          <p:cNvPr id="7" name="スライド番号プレースホルダー 6">
            <a:extLst>
              <a:ext uri="{FF2B5EF4-FFF2-40B4-BE49-F238E27FC236}">
                <a16:creationId xmlns:a16="http://schemas.microsoft.com/office/drawing/2014/main" id="{B27087AA-4CF8-1D8E-6697-481F063F9144}"/>
              </a:ext>
            </a:extLst>
          </p:cNvPr>
          <p:cNvSpPr>
            <a:spLocks noGrp="1"/>
          </p:cNvSpPr>
          <p:nvPr>
            <p:ph type="sldNum" sz="quarter" idx="12"/>
          </p:nvPr>
        </p:nvSpPr>
        <p:spPr/>
        <p:txBody>
          <a:bodyPr/>
          <a:lstStyle/>
          <a:p>
            <a:fld id="{51C0C88C-A801-4CA3-877C-750B85180883}" type="slidenum">
              <a:rPr kumimoji="1" lang="ja-JP" altLang="en-US" smtClean="0"/>
              <a:t>46</a:t>
            </a:fld>
            <a:endParaRPr kumimoji="1" lang="ja-JP" altLang="en-US"/>
          </a:p>
        </p:txBody>
      </p:sp>
    </p:spTree>
    <p:extLst>
      <p:ext uri="{BB962C8B-B14F-4D97-AF65-F5344CB8AC3E}">
        <p14:creationId xmlns:p14="http://schemas.microsoft.com/office/powerpoint/2010/main" val="7303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822960" y="1332411"/>
            <a:ext cx="10313376" cy="53181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48274" y="1500511"/>
            <a:ext cx="9988062" cy="5078313"/>
          </a:xfrm>
          <a:prstGeom prst="rect">
            <a:avLst/>
          </a:prstGeom>
          <a:noFill/>
        </p:spPr>
        <p:txBody>
          <a:bodyPr wrap="square" rtlCol="0">
            <a:spAutoFit/>
          </a:bodyPr>
          <a:lstStyle/>
          <a:p>
            <a:pPr fontAlgn="base"/>
            <a:r>
              <a:rPr lang="ja-JP" altLang="en-US" b="1" dirty="0"/>
              <a:t>■</a:t>
            </a:r>
            <a:r>
              <a:rPr lang="en-US" altLang="ja-JP" b="1" dirty="0"/>
              <a:t>65</a:t>
            </a:r>
            <a:r>
              <a:rPr lang="ja-JP" altLang="en-US" b="1" dirty="0"/>
              <a:t>歳超雇用推進助成金</a:t>
            </a:r>
            <a:endParaRPr lang="en-US" altLang="ja-JP" b="1" dirty="0"/>
          </a:p>
          <a:p>
            <a:pPr fontAlgn="base"/>
            <a:endParaRPr lang="ja-JP" altLang="en-US" b="1" dirty="0"/>
          </a:p>
          <a:p>
            <a:pPr fontAlgn="base"/>
            <a:r>
              <a:rPr lang="en-US" altLang="ja-JP" dirty="0"/>
              <a:t>65</a:t>
            </a:r>
            <a:r>
              <a:rPr lang="ja-JP" altLang="en-US" dirty="0"/>
              <a:t>歳以上への定年引上げの取り組みや高年齢者の雇用管理制度の整備など、高年齢の有期契約労働者を無期雇用に転換する制度の導入に活用できます。</a:t>
            </a:r>
            <a:br>
              <a:rPr lang="ja-JP" altLang="en-US" dirty="0"/>
            </a:br>
            <a:endParaRPr lang="en-US" altLang="ja-JP" dirty="0"/>
          </a:p>
          <a:p>
            <a:pPr fontAlgn="base"/>
            <a:r>
              <a:rPr lang="ja-JP" altLang="en-US" dirty="0"/>
              <a:t>この助成金には、次の</a:t>
            </a:r>
            <a:r>
              <a:rPr lang="en-US" altLang="ja-JP" dirty="0"/>
              <a:t>3</a:t>
            </a:r>
            <a:r>
              <a:rPr lang="ja-JP" altLang="en-US" dirty="0" err="1"/>
              <a:t>つの</a:t>
            </a:r>
            <a:r>
              <a:rPr lang="ja-JP" altLang="en-US" dirty="0"/>
              <a:t>コースがあります。</a:t>
            </a:r>
          </a:p>
          <a:p>
            <a:pPr fontAlgn="base"/>
            <a:r>
              <a:rPr lang="ja-JP" altLang="en-US" dirty="0"/>
              <a:t>①</a:t>
            </a:r>
            <a:r>
              <a:rPr lang="en-US" altLang="ja-JP" dirty="0"/>
              <a:t>65</a:t>
            </a:r>
            <a:r>
              <a:rPr lang="ja-JP" altLang="en-US" dirty="0"/>
              <a:t>歳超継続雇用促進コース</a:t>
            </a:r>
            <a:br>
              <a:rPr lang="ja-JP" altLang="en-US" dirty="0"/>
            </a:br>
            <a:r>
              <a:rPr lang="ja-JP" altLang="en-US" dirty="0"/>
              <a:t>労使協定や就業規則により、「</a:t>
            </a:r>
            <a:r>
              <a:rPr lang="en-US" altLang="ja-JP" dirty="0"/>
              <a:t>65</a:t>
            </a:r>
            <a:r>
              <a:rPr lang="ja-JP" altLang="en-US" dirty="0"/>
              <a:t>歳以上への定年引き上げ」「定年制度の廃止」「</a:t>
            </a:r>
            <a:r>
              <a:rPr lang="en-US" altLang="ja-JP" dirty="0"/>
              <a:t>66</a:t>
            </a:r>
            <a:r>
              <a:rPr lang="ja-JP" altLang="en-US" dirty="0"/>
              <a:t>歳以上まで雇用する継続雇用制度の導入」「他社による継続雇用制度の導入」のいずれかの制度を実施した際の経費に充てることができます。</a:t>
            </a:r>
          </a:p>
          <a:p>
            <a:pPr fontAlgn="base"/>
            <a:endParaRPr lang="en-US" altLang="ja-JP" dirty="0"/>
          </a:p>
          <a:p>
            <a:pPr fontAlgn="base"/>
            <a:r>
              <a:rPr lang="ja-JP" altLang="en-US" dirty="0"/>
              <a:t>②高年齢者評価制度等雇用管理改善コース</a:t>
            </a:r>
            <a:br>
              <a:rPr lang="ja-JP" altLang="en-US" dirty="0"/>
            </a:br>
            <a:r>
              <a:rPr lang="ja-JP" altLang="en-US" dirty="0"/>
              <a:t>高齢者雇用制度の雇用管理整備計画を作成し、独立行政法人高齢・障害・求職者雇用支援機構の認定を受け、同計画の実施期間内に実施した場合に受給できます。</a:t>
            </a:r>
          </a:p>
          <a:p>
            <a:pPr fontAlgn="base"/>
            <a:endParaRPr lang="en-US" altLang="ja-JP" dirty="0"/>
          </a:p>
          <a:p>
            <a:pPr fontAlgn="base"/>
            <a:r>
              <a:rPr lang="ja-JP" altLang="en-US" dirty="0"/>
              <a:t>③高年齢者無期雇用転換コース</a:t>
            </a:r>
            <a:br>
              <a:rPr lang="ja-JP" altLang="en-US" dirty="0"/>
            </a:br>
            <a:r>
              <a:rPr lang="ja-JP" altLang="en-US" dirty="0"/>
              <a:t>無期雇用転換計画の認定・実施により、</a:t>
            </a:r>
            <a:r>
              <a:rPr lang="en-US" altLang="ja-JP" dirty="0"/>
              <a:t>50</a:t>
            </a:r>
            <a:r>
              <a:rPr lang="ja-JP" altLang="en-US" dirty="0"/>
              <a:t>歳以降かつ定年年齢未満の有期契約労働者を無期雇用に転換した場合に受給できます。</a:t>
            </a:r>
          </a:p>
        </p:txBody>
      </p:sp>
      <p:sp>
        <p:nvSpPr>
          <p:cNvPr id="4" name="テキスト ボックス 3"/>
          <p:cNvSpPr txBox="1"/>
          <p:nvPr/>
        </p:nvSpPr>
        <p:spPr>
          <a:xfrm>
            <a:off x="1641883" y="742127"/>
            <a:ext cx="9816179"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高年齢者の雇用促進に使える助成金の活用について</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２</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AF9376C4-4FD5-634E-C6FF-67C7FDB08B2C}"/>
              </a:ext>
            </a:extLst>
          </p:cNvPr>
          <p:cNvSpPr>
            <a:spLocks noGrp="1"/>
          </p:cNvSpPr>
          <p:nvPr>
            <p:ph type="sldNum" sz="quarter" idx="12"/>
          </p:nvPr>
        </p:nvSpPr>
        <p:spPr/>
        <p:txBody>
          <a:bodyPr/>
          <a:lstStyle/>
          <a:p>
            <a:fld id="{51C0C88C-A801-4CA3-877C-750B85180883}" type="slidenum">
              <a:rPr kumimoji="1" lang="ja-JP" altLang="en-US" smtClean="0"/>
              <a:t>47</a:t>
            </a:fld>
            <a:endParaRPr kumimoji="1" lang="ja-JP" altLang="en-US"/>
          </a:p>
        </p:txBody>
      </p:sp>
    </p:spTree>
    <p:extLst>
      <p:ext uri="{BB962C8B-B14F-4D97-AF65-F5344CB8AC3E}">
        <p14:creationId xmlns:p14="http://schemas.microsoft.com/office/powerpoint/2010/main" val="1118914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850123"/>
            <a:ext cx="10141254" cy="32407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48274" y="2317819"/>
            <a:ext cx="9988062" cy="2031325"/>
          </a:xfrm>
          <a:prstGeom prst="rect">
            <a:avLst/>
          </a:prstGeom>
          <a:noFill/>
        </p:spPr>
        <p:txBody>
          <a:bodyPr wrap="square" rtlCol="0">
            <a:spAutoFit/>
          </a:bodyPr>
          <a:lstStyle/>
          <a:p>
            <a:pPr fontAlgn="base"/>
            <a:r>
              <a:rPr lang="ja-JP" altLang="en-US" b="1" dirty="0"/>
              <a:t>■高年齢者処遇改善促進助成金</a:t>
            </a:r>
            <a:endParaRPr lang="en-US" altLang="ja-JP" b="1" dirty="0"/>
          </a:p>
          <a:p>
            <a:pPr fontAlgn="base"/>
            <a:endParaRPr lang="ja-JP" altLang="en-US" b="1" dirty="0"/>
          </a:p>
          <a:p>
            <a:pPr fontAlgn="base"/>
            <a:r>
              <a:rPr lang="en-US" altLang="ja-JP" dirty="0"/>
              <a:t>2021</a:t>
            </a:r>
            <a:r>
              <a:rPr lang="ja-JP" altLang="en-US" dirty="0"/>
              <a:t>年</a:t>
            </a:r>
            <a:r>
              <a:rPr lang="en-US" altLang="ja-JP" dirty="0"/>
              <a:t>4</a:t>
            </a:r>
            <a:r>
              <a:rPr lang="ja-JP" altLang="en-US" dirty="0"/>
              <a:t>月から新設された助成金で、</a:t>
            </a:r>
            <a:r>
              <a:rPr lang="en-US" altLang="ja-JP" dirty="0"/>
              <a:t>60~64</a:t>
            </a:r>
            <a:r>
              <a:rPr lang="ja-JP" altLang="en-US" dirty="0"/>
              <a:t>歳までの労働者の処遇改善のため、就業規則等で定める高年齢者対象の賃金規定の増額改定に取り組む企業を対象にした助成金です。</a:t>
            </a:r>
            <a:endParaRPr lang="en-US" altLang="ja-JP" dirty="0"/>
          </a:p>
          <a:p>
            <a:pPr fontAlgn="base"/>
            <a:r>
              <a:rPr lang="ja-JP" altLang="en-US" dirty="0"/>
              <a:t>（</a:t>
            </a:r>
            <a:r>
              <a:rPr lang="en-US" altLang="ja-JP" dirty="0"/>
              <a:t>R5.4</a:t>
            </a:r>
            <a:r>
              <a:rPr lang="ja-JP" altLang="en-US" dirty="0"/>
              <a:t>より支給要件に変更あり）</a:t>
            </a:r>
            <a:endParaRPr lang="en-US" altLang="ja-JP" dirty="0"/>
          </a:p>
          <a:p>
            <a:pPr fontAlgn="base"/>
            <a:endParaRPr lang="en-US" altLang="ja-JP" dirty="0"/>
          </a:p>
          <a:p>
            <a:pPr fontAlgn="base"/>
            <a:r>
              <a:rPr lang="ja-JP" altLang="en-US" dirty="0"/>
              <a:t>ただし、支給には要件があり、助成率も増額改定した賃金規定の適用年度によって変わります。</a:t>
            </a:r>
          </a:p>
        </p:txBody>
      </p:sp>
      <p:sp>
        <p:nvSpPr>
          <p:cNvPr id="4" name="テキスト ボックス 3"/>
          <p:cNvSpPr txBox="1"/>
          <p:nvPr/>
        </p:nvSpPr>
        <p:spPr>
          <a:xfrm>
            <a:off x="1623955" y="795917"/>
            <a:ext cx="9816179"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11-3.</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高年齢者の雇用促進に使える助成金の活用について</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1BEE91F8-DBF4-E055-4221-920629DED943}"/>
              </a:ext>
            </a:extLst>
          </p:cNvPr>
          <p:cNvSpPr>
            <a:spLocks noGrp="1"/>
          </p:cNvSpPr>
          <p:nvPr>
            <p:ph type="sldNum" sz="quarter" idx="12"/>
          </p:nvPr>
        </p:nvSpPr>
        <p:spPr/>
        <p:txBody>
          <a:bodyPr/>
          <a:lstStyle/>
          <a:p>
            <a:fld id="{51C0C88C-A801-4CA3-877C-750B85180883}" type="slidenum">
              <a:rPr kumimoji="1" lang="ja-JP" altLang="en-US" smtClean="0"/>
              <a:t>48</a:t>
            </a:fld>
            <a:endParaRPr kumimoji="1" lang="ja-JP" altLang="en-US"/>
          </a:p>
        </p:txBody>
      </p:sp>
    </p:spTree>
    <p:extLst>
      <p:ext uri="{BB962C8B-B14F-4D97-AF65-F5344CB8AC3E}">
        <p14:creationId xmlns:p14="http://schemas.microsoft.com/office/powerpoint/2010/main" val="1219463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1366793"/>
            <a:ext cx="10193506" cy="52299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200526" y="1547105"/>
            <a:ext cx="9988062" cy="5109091"/>
          </a:xfrm>
          <a:prstGeom prst="rect">
            <a:avLst/>
          </a:prstGeom>
          <a:noFill/>
        </p:spPr>
        <p:txBody>
          <a:bodyPr wrap="square" rtlCol="0">
            <a:spAutoFit/>
          </a:bodyPr>
          <a:lstStyle/>
          <a:p>
            <a:r>
              <a:rPr lang="ja-JP" altLang="en-US" b="1" dirty="0"/>
              <a:t>■</a:t>
            </a:r>
            <a:r>
              <a:rPr lang="ja-JP" altLang="en-US" sz="2000" dirty="0"/>
              <a:t>高年齢雇用継続給付について</a:t>
            </a:r>
            <a:endParaRPr lang="ja-JP" altLang="en-US" b="1" dirty="0"/>
          </a:p>
          <a:p>
            <a:pPr fontAlgn="base"/>
            <a:r>
              <a:rPr lang="ja-JP" altLang="en-US" b="1" dirty="0"/>
              <a:t>高年齢雇用継続給付とは・・・</a:t>
            </a:r>
          </a:p>
          <a:p>
            <a:pPr fontAlgn="base"/>
            <a:r>
              <a:rPr lang="ja-JP" altLang="en-US" dirty="0"/>
              <a:t>高年齢雇用継続給付は、「高年齢雇用継続基本給付金」と基本手当を受給し、</a:t>
            </a:r>
            <a:r>
              <a:rPr lang="en-US" altLang="ja-JP" dirty="0"/>
              <a:t>60</a:t>
            </a:r>
            <a:r>
              <a:rPr lang="ja-JP" altLang="en-US" dirty="0"/>
              <a:t>歳以後再就職した場合に支払われる「高年齢再就職給付金」とに分かれますが、雇用保険の被保険者であった期間が</a:t>
            </a:r>
            <a:r>
              <a:rPr lang="en-US" altLang="ja-JP" dirty="0"/>
              <a:t>5</a:t>
            </a:r>
            <a:r>
              <a:rPr lang="ja-JP" altLang="en-US" dirty="0"/>
              <a:t>年以上ある</a:t>
            </a:r>
            <a:r>
              <a:rPr lang="en-US" altLang="ja-JP" dirty="0"/>
              <a:t>60</a:t>
            </a:r>
            <a:r>
              <a:rPr lang="ja-JP" altLang="en-US" dirty="0"/>
              <a:t>歳以上</a:t>
            </a:r>
            <a:r>
              <a:rPr lang="en-US" altLang="ja-JP" dirty="0"/>
              <a:t>65</a:t>
            </a:r>
            <a:r>
              <a:rPr lang="ja-JP" altLang="en-US" dirty="0"/>
              <a:t>歳未満の一般被保険者が、原則として</a:t>
            </a:r>
            <a:r>
              <a:rPr lang="en-US" altLang="ja-JP" dirty="0"/>
              <a:t>60</a:t>
            </a:r>
            <a:r>
              <a:rPr lang="ja-JP" altLang="en-US" dirty="0"/>
              <a:t>歳以降の賃金が</a:t>
            </a:r>
            <a:r>
              <a:rPr lang="en-US" altLang="ja-JP" dirty="0"/>
              <a:t>60</a:t>
            </a:r>
            <a:r>
              <a:rPr lang="ja-JP" altLang="en-US" dirty="0"/>
              <a:t>歳時点に比べて、</a:t>
            </a:r>
            <a:r>
              <a:rPr lang="en-US" altLang="ja-JP" dirty="0"/>
              <a:t>75</a:t>
            </a:r>
            <a:r>
              <a:rPr lang="ja-JP" altLang="en-US" dirty="0"/>
              <a:t>％未満に低下した状態で働き続ける場合に支給されます。</a:t>
            </a:r>
          </a:p>
          <a:p>
            <a:pPr fontAlgn="base"/>
            <a:r>
              <a:rPr lang="ja-JP" altLang="en-US" b="1" dirty="0"/>
              <a:t>支給額</a:t>
            </a:r>
          </a:p>
          <a:p>
            <a:pPr fontAlgn="base"/>
            <a:r>
              <a:rPr lang="ja-JP" altLang="en-US" dirty="0"/>
              <a:t>高年齢雇用継続給付の支給額は、</a:t>
            </a:r>
            <a:r>
              <a:rPr lang="en-US" altLang="ja-JP" dirty="0"/>
              <a:t>60</a:t>
            </a:r>
            <a:r>
              <a:rPr lang="ja-JP" altLang="en-US" dirty="0"/>
              <a:t>歳以上</a:t>
            </a:r>
            <a:r>
              <a:rPr lang="en-US" altLang="ja-JP" dirty="0"/>
              <a:t>65</a:t>
            </a:r>
            <a:r>
              <a:rPr lang="ja-JP" altLang="en-US" dirty="0"/>
              <a:t>歳未満の各月の賃金が</a:t>
            </a:r>
            <a:r>
              <a:rPr lang="en-US" altLang="ja-JP" dirty="0"/>
              <a:t>60</a:t>
            </a:r>
            <a:r>
              <a:rPr lang="ja-JP" altLang="en-US" dirty="0"/>
              <a:t>歳時点の賃金の</a:t>
            </a:r>
            <a:r>
              <a:rPr lang="en-US" altLang="ja-JP" dirty="0"/>
              <a:t>61</a:t>
            </a:r>
            <a:r>
              <a:rPr lang="ja-JP" altLang="en-US" dirty="0"/>
              <a:t>％以下に低下した場合は、各月の賃金の</a:t>
            </a:r>
            <a:r>
              <a:rPr lang="en-US" altLang="ja-JP" dirty="0"/>
              <a:t>15</a:t>
            </a:r>
            <a:r>
              <a:rPr lang="ja-JP" altLang="en-US" dirty="0"/>
              <a:t>％相当額となり、</a:t>
            </a:r>
            <a:r>
              <a:rPr lang="en-US" altLang="ja-JP" dirty="0"/>
              <a:t>60</a:t>
            </a:r>
            <a:r>
              <a:rPr lang="ja-JP" altLang="en-US" dirty="0"/>
              <a:t>歳時点の賃金の</a:t>
            </a:r>
            <a:r>
              <a:rPr lang="en-US" altLang="ja-JP" dirty="0"/>
              <a:t>61</a:t>
            </a:r>
            <a:r>
              <a:rPr lang="ja-JP" altLang="en-US" dirty="0"/>
              <a:t>％超</a:t>
            </a:r>
            <a:r>
              <a:rPr lang="en-US" altLang="ja-JP" dirty="0"/>
              <a:t>75</a:t>
            </a:r>
            <a:r>
              <a:rPr lang="ja-JP" altLang="en-US" dirty="0"/>
              <a:t>％未満に低下した場合は、その低下率に応じて、各月の賃金の</a:t>
            </a:r>
            <a:r>
              <a:rPr lang="en-US" altLang="ja-JP" dirty="0"/>
              <a:t>15</a:t>
            </a:r>
            <a:r>
              <a:rPr lang="ja-JP" altLang="en-US" dirty="0"/>
              <a:t>％相当額未満の額となります。（各月の賃金が</a:t>
            </a:r>
            <a:r>
              <a:rPr lang="en-US" altLang="ja-JP" dirty="0"/>
              <a:t>370,452</a:t>
            </a:r>
            <a:r>
              <a:rPr lang="ja-JP" altLang="en-US" dirty="0"/>
              <a:t>円を超える場合は支給されません。（この額は毎年</a:t>
            </a:r>
            <a:r>
              <a:rPr lang="en-US" altLang="ja-JP" dirty="0"/>
              <a:t>8</a:t>
            </a:r>
            <a:r>
              <a:rPr lang="ja-JP" altLang="en-US" dirty="0"/>
              <a:t>月</a:t>
            </a:r>
            <a:r>
              <a:rPr lang="en-US" altLang="ja-JP" dirty="0"/>
              <a:t>1</a:t>
            </a:r>
            <a:r>
              <a:rPr lang="ja-JP" altLang="en-US" dirty="0"/>
              <a:t>日に変更されます。））</a:t>
            </a:r>
          </a:p>
          <a:p>
            <a:pPr fontAlgn="base"/>
            <a:r>
              <a:rPr lang="ja-JP" altLang="en-US" dirty="0"/>
              <a:t>例えば、高年齢雇用継続基本給付金について、</a:t>
            </a:r>
            <a:r>
              <a:rPr lang="en-US" altLang="ja-JP" dirty="0"/>
              <a:t>60</a:t>
            </a:r>
            <a:r>
              <a:rPr lang="ja-JP" altLang="en-US" dirty="0"/>
              <a:t>歳時点の賃金が月額</a:t>
            </a:r>
            <a:r>
              <a:rPr lang="en-US" altLang="ja-JP" dirty="0"/>
              <a:t>30</a:t>
            </a:r>
            <a:r>
              <a:rPr lang="ja-JP" altLang="en-US" dirty="0"/>
              <a:t>万円であった場合、</a:t>
            </a:r>
            <a:r>
              <a:rPr lang="en-US" altLang="ja-JP" dirty="0"/>
              <a:t>60</a:t>
            </a:r>
            <a:r>
              <a:rPr lang="ja-JP" altLang="en-US" dirty="0"/>
              <a:t>歳以後の各月の賃金が</a:t>
            </a:r>
            <a:r>
              <a:rPr lang="en-US" altLang="ja-JP" dirty="0"/>
              <a:t>18</a:t>
            </a:r>
            <a:r>
              <a:rPr lang="ja-JP" altLang="en-US" dirty="0"/>
              <a:t>万円に低下したときには、</a:t>
            </a:r>
            <a:r>
              <a:rPr lang="en-US" altLang="ja-JP" dirty="0"/>
              <a:t>60</a:t>
            </a:r>
            <a:r>
              <a:rPr lang="ja-JP" altLang="en-US" dirty="0"/>
              <a:t>％に低下したことになりますので、</a:t>
            </a:r>
            <a:r>
              <a:rPr lang="en-US" altLang="ja-JP" dirty="0"/>
              <a:t>1</a:t>
            </a:r>
            <a:r>
              <a:rPr lang="ja-JP" altLang="en-US" dirty="0"/>
              <a:t>か月当たりの賃金</a:t>
            </a:r>
            <a:r>
              <a:rPr lang="en-US" altLang="ja-JP" dirty="0"/>
              <a:t>18</a:t>
            </a:r>
            <a:r>
              <a:rPr lang="ja-JP" altLang="en-US" dirty="0"/>
              <a:t>万円の</a:t>
            </a:r>
            <a:r>
              <a:rPr lang="en-US" altLang="ja-JP" dirty="0"/>
              <a:t>15</a:t>
            </a:r>
            <a:r>
              <a:rPr lang="ja-JP" altLang="en-US" dirty="0"/>
              <a:t>％に相当する額の</a:t>
            </a:r>
            <a:r>
              <a:rPr lang="en-US" altLang="ja-JP" dirty="0"/>
              <a:t>2</a:t>
            </a:r>
            <a:r>
              <a:rPr lang="ja-JP" altLang="en-US" dirty="0"/>
              <a:t>万</a:t>
            </a:r>
            <a:r>
              <a:rPr lang="en-US" altLang="ja-JP" dirty="0"/>
              <a:t>7</a:t>
            </a:r>
            <a:r>
              <a:rPr lang="ja-JP" altLang="en-US" dirty="0"/>
              <a:t>千円が支給されます。</a:t>
            </a:r>
          </a:p>
          <a:p>
            <a:pPr fontAlgn="base"/>
            <a:r>
              <a:rPr lang="ja-JP" altLang="en-US" b="1" dirty="0"/>
              <a:t>支給期間</a:t>
            </a:r>
          </a:p>
          <a:p>
            <a:pPr fontAlgn="base"/>
            <a:r>
              <a:rPr lang="ja-JP" altLang="en-US" dirty="0"/>
              <a:t>高年齢雇用継続基本給付金の支給対象期間は、被保険者が</a:t>
            </a:r>
            <a:r>
              <a:rPr lang="en-US" altLang="ja-JP" dirty="0"/>
              <a:t>60</a:t>
            </a:r>
            <a:r>
              <a:rPr lang="ja-JP" altLang="en-US" dirty="0"/>
              <a:t>歳に達した月から</a:t>
            </a:r>
            <a:r>
              <a:rPr lang="en-US" altLang="ja-JP" dirty="0"/>
              <a:t>65</a:t>
            </a:r>
            <a:r>
              <a:rPr lang="ja-JP" altLang="en-US" dirty="0"/>
              <a:t>歳に達する月までです。</a:t>
            </a:r>
          </a:p>
          <a:p>
            <a:pPr fontAlgn="base"/>
            <a:endParaRPr lang="ja-JP" altLang="en-US" dirty="0"/>
          </a:p>
        </p:txBody>
      </p:sp>
      <p:sp>
        <p:nvSpPr>
          <p:cNvPr id="4" name="テキスト ボックス 3"/>
          <p:cNvSpPr txBox="1"/>
          <p:nvPr/>
        </p:nvSpPr>
        <p:spPr>
          <a:xfrm>
            <a:off x="1623955" y="795917"/>
            <a:ext cx="9816179"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11-4.</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高年齢者の雇用促進に使える</a:t>
            </a:r>
            <a:r>
              <a:rPr lang="ja-JP" altLang="en-US" sz="2400" u="sng" dirty="0">
                <a:solidFill>
                  <a:prstClr val="black"/>
                </a:solidFill>
                <a:latin typeface="游ゴシック" panose="020F0502020204030204"/>
                <a:ea typeface="游ゴシック" panose="020B0400000000000000" pitchFamily="50" charset="-128"/>
              </a:rPr>
              <a:t>その他の給付金</a:t>
            </a:r>
            <a:endPar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1BEE91F8-DBF4-E055-4221-920629DED943}"/>
              </a:ext>
            </a:extLst>
          </p:cNvPr>
          <p:cNvSpPr>
            <a:spLocks noGrp="1"/>
          </p:cNvSpPr>
          <p:nvPr>
            <p:ph type="sldNum" sz="quarter" idx="12"/>
          </p:nvPr>
        </p:nvSpPr>
        <p:spPr/>
        <p:txBody>
          <a:bodyPr/>
          <a:lstStyle/>
          <a:p>
            <a:fld id="{51C0C88C-A801-4CA3-877C-750B85180883}" type="slidenum">
              <a:rPr kumimoji="1" lang="ja-JP" altLang="en-US" smtClean="0"/>
              <a:t>49</a:t>
            </a:fld>
            <a:endParaRPr kumimoji="1" lang="ja-JP" altLang="en-US"/>
          </a:p>
        </p:txBody>
      </p:sp>
    </p:spTree>
    <p:extLst>
      <p:ext uri="{BB962C8B-B14F-4D97-AF65-F5344CB8AC3E}">
        <p14:creationId xmlns:p14="http://schemas.microsoft.com/office/powerpoint/2010/main" val="189133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15771" y="598872"/>
            <a:ext cx="55659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１</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60</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64</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歳に適用される人事制度</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020913" y="1307970"/>
            <a:ext cx="108542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64</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歳の社員を対象とする人事制度について、</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「いづれも異なる（高齢者用の人事制度がある）」</a:t>
            </a:r>
            <a:endPar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FF0000"/>
                </a:solidFill>
                <a:latin typeface="游ゴシック" panose="020F0502020204030204"/>
                <a:ea typeface="游ゴシック" panose="020B0400000000000000" pitchFamily="50" charset="-128"/>
              </a:rPr>
              <a:t>が</a:t>
            </a:r>
            <a:r>
              <a:rPr lang="en-US" altLang="ja-JP" dirty="0">
                <a:solidFill>
                  <a:srgbClr val="FF0000"/>
                </a:solidFill>
                <a:latin typeface="游ゴシック" panose="020F0502020204030204"/>
                <a:ea typeface="游ゴシック" panose="020B0400000000000000" pitchFamily="50" charset="-128"/>
              </a:rPr>
              <a:t>38.3</a:t>
            </a:r>
            <a:r>
              <a:rPr lang="ja-JP" altLang="en-US" dirty="0">
                <a:solidFill>
                  <a:srgbClr val="FF0000"/>
                </a:solidFill>
                <a:latin typeface="游ゴシック" panose="020F0502020204030204"/>
                <a:ea typeface="游ゴシック" panose="020B0400000000000000" pitchFamily="50" charset="-128"/>
              </a:rPr>
              <a:t>％</a:t>
            </a:r>
            <a:r>
              <a:rPr lang="ja-JP" altLang="en-US" dirty="0">
                <a:solidFill>
                  <a:prstClr val="black"/>
                </a:solidFill>
                <a:latin typeface="游ゴシック" panose="020F0502020204030204"/>
                <a:ea typeface="游ゴシック" panose="020B0400000000000000" pitchFamily="50" charset="-128"/>
              </a:rPr>
              <a:t>、「正社員と同じ」は</a:t>
            </a:r>
            <a:r>
              <a:rPr lang="en-US" altLang="ja-JP" dirty="0">
                <a:solidFill>
                  <a:prstClr val="black"/>
                </a:solidFill>
                <a:latin typeface="游ゴシック" panose="020F0502020204030204"/>
                <a:ea typeface="游ゴシック" panose="020B0400000000000000" pitchFamily="50" charset="-128"/>
              </a:rPr>
              <a:t>34.3</a:t>
            </a:r>
            <a:r>
              <a:rPr lang="ja-JP" altLang="en-US" dirty="0">
                <a:solidFill>
                  <a:prstClr val="black"/>
                </a:solidFill>
                <a:latin typeface="游ゴシック" panose="020F0502020204030204"/>
                <a:ea typeface="游ゴシック" panose="020B0400000000000000" pitchFamily="50" charset="-128"/>
              </a:rPr>
              <a:t>％、「非正社員と同じ」が</a:t>
            </a:r>
            <a:r>
              <a:rPr lang="en-US" altLang="ja-JP" dirty="0">
                <a:solidFill>
                  <a:prstClr val="black"/>
                </a:solidFill>
                <a:latin typeface="游ゴシック" panose="020F0502020204030204"/>
                <a:ea typeface="游ゴシック" panose="020B0400000000000000" pitchFamily="50" charset="-128"/>
              </a:rPr>
              <a:t>25.6</a:t>
            </a:r>
            <a:r>
              <a:rPr lang="ja-JP" altLang="en-US" dirty="0">
                <a:solidFill>
                  <a:prstClr val="black"/>
                </a:solidFill>
                <a:latin typeface="游ゴシック" panose="020F0502020204030204"/>
                <a:ea typeface="游ゴシック" panose="020B0400000000000000" pitchFamily="50" charset="-128"/>
              </a:rPr>
              <a:t>％となっている。</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6" name="グラフ 5"/>
          <p:cNvGraphicFramePr/>
          <p:nvPr>
            <p:extLst>
              <p:ext uri="{D42A27DB-BD31-4B8C-83A1-F6EECF244321}">
                <p14:modId xmlns:p14="http://schemas.microsoft.com/office/powerpoint/2010/main" val="2511062931"/>
              </p:ext>
            </p:extLst>
          </p:nvPr>
        </p:nvGraphicFramePr>
        <p:xfrm>
          <a:off x="735959" y="2201734"/>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EFDE29A1-0194-F932-5481-F1CB30AE6CA1}"/>
              </a:ext>
            </a:extLst>
          </p:cNvPr>
          <p:cNvSpPr txBox="1"/>
          <p:nvPr/>
        </p:nvSpPr>
        <p:spPr>
          <a:xfrm>
            <a:off x="7189694" y="2763254"/>
            <a:ext cx="4133035" cy="3693319"/>
          </a:xfrm>
          <a:prstGeom prst="rect">
            <a:avLst/>
          </a:prstGeom>
          <a:noFill/>
        </p:spPr>
        <p:txBody>
          <a:bodyPr wrap="square" rtlCol="0">
            <a:spAutoFit/>
          </a:bodyPr>
          <a:lstStyle/>
          <a:p>
            <a:r>
              <a:rPr kumimoji="1" lang="ja-JP" altLang="en-US" dirty="0"/>
              <a:t>高齢者用の人事制度がある企業は、</a:t>
            </a:r>
            <a:endParaRPr kumimoji="1" lang="en-US" altLang="ja-JP" dirty="0"/>
          </a:p>
          <a:p>
            <a:r>
              <a:rPr lang="ja-JP" altLang="en-US" dirty="0"/>
              <a:t>業種別には</a:t>
            </a:r>
            <a:endParaRPr lang="en-US" altLang="ja-JP" dirty="0"/>
          </a:p>
          <a:p>
            <a:r>
              <a:rPr lang="ja-JP" altLang="en-US" dirty="0"/>
              <a:t>「情報通信業」が</a:t>
            </a:r>
            <a:r>
              <a:rPr lang="en-US" altLang="ja-JP" dirty="0"/>
              <a:t>46.7</a:t>
            </a:r>
            <a:r>
              <a:rPr lang="ja-JP" altLang="en-US" dirty="0"/>
              <a:t>％、「金融・保険業」が</a:t>
            </a:r>
            <a:r>
              <a:rPr lang="en-US" altLang="ja-JP" dirty="0"/>
              <a:t>46.5</a:t>
            </a:r>
            <a:r>
              <a:rPr lang="ja-JP" altLang="en-US" dirty="0"/>
              <a:t>％と高く、「医療・福祉業」</a:t>
            </a:r>
            <a:r>
              <a:rPr lang="en-US" altLang="ja-JP" dirty="0"/>
              <a:t>13.6</a:t>
            </a:r>
            <a:r>
              <a:rPr lang="ja-JP" altLang="en-US" dirty="0"/>
              <a:t>％、「生活関連サービス、娯楽業」</a:t>
            </a:r>
            <a:r>
              <a:rPr lang="en-US" altLang="ja-JP" dirty="0"/>
              <a:t>21.8</a:t>
            </a:r>
            <a:r>
              <a:rPr lang="ja-JP" altLang="en-US" dirty="0"/>
              <a:t>％、「宿泊、飲食サービス業」</a:t>
            </a:r>
            <a:r>
              <a:rPr lang="en-US" altLang="ja-JP" dirty="0"/>
              <a:t>22.4</a:t>
            </a:r>
            <a:r>
              <a:rPr lang="ja-JP" altLang="en-US" dirty="0"/>
              <a:t>％と低い。</a:t>
            </a:r>
            <a:endParaRPr lang="en-US" altLang="ja-JP" dirty="0"/>
          </a:p>
          <a:p>
            <a:r>
              <a:rPr lang="ja-JP" altLang="en-US" dirty="0"/>
              <a:t>企業規模では</a:t>
            </a:r>
            <a:endParaRPr lang="en-US" altLang="ja-JP" dirty="0"/>
          </a:p>
          <a:p>
            <a:r>
              <a:rPr lang="ja-JP" altLang="en-US" dirty="0"/>
              <a:t>「</a:t>
            </a:r>
            <a:r>
              <a:rPr lang="en-US" altLang="ja-JP" dirty="0"/>
              <a:t>100</a:t>
            </a:r>
            <a:r>
              <a:rPr lang="ja-JP" altLang="en-US" dirty="0"/>
              <a:t>人以下」の企業で</a:t>
            </a:r>
            <a:r>
              <a:rPr lang="en-US" altLang="ja-JP" dirty="0"/>
              <a:t>25.0</a:t>
            </a:r>
            <a:r>
              <a:rPr lang="ja-JP" altLang="en-US" dirty="0"/>
              <a:t>％と低く、「</a:t>
            </a:r>
            <a:r>
              <a:rPr lang="en-US" altLang="ja-JP" dirty="0"/>
              <a:t>1000</a:t>
            </a:r>
            <a:r>
              <a:rPr lang="ja-JP" altLang="en-US" dirty="0"/>
              <a:t>人以上」の企業では</a:t>
            </a:r>
            <a:r>
              <a:rPr lang="en-US" altLang="ja-JP" dirty="0"/>
              <a:t>53.6</a:t>
            </a:r>
            <a:r>
              <a:rPr lang="ja-JP" altLang="en-US" dirty="0"/>
              <a:t>％と高くなっている。</a:t>
            </a:r>
            <a:endParaRPr lang="en-US" altLang="ja-JP" dirty="0"/>
          </a:p>
          <a:p>
            <a:endParaRPr lang="en-US" altLang="ja-JP" dirty="0"/>
          </a:p>
          <a:p>
            <a:endParaRPr lang="en-US" altLang="ja-JP" dirty="0"/>
          </a:p>
        </p:txBody>
      </p:sp>
      <p:sp>
        <p:nvSpPr>
          <p:cNvPr id="5" name="スライド番号プレースホルダー 4">
            <a:extLst>
              <a:ext uri="{FF2B5EF4-FFF2-40B4-BE49-F238E27FC236}">
                <a16:creationId xmlns:a16="http://schemas.microsoft.com/office/drawing/2014/main" id="{7B0FC52D-EF06-1D9B-EF11-239090D01091}"/>
              </a:ext>
            </a:extLst>
          </p:cNvPr>
          <p:cNvSpPr>
            <a:spLocks noGrp="1"/>
          </p:cNvSpPr>
          <p:nvPr>
            <p:ph type="sldNum" sz="quarter" idx="12"/>
          </p:nvPr>
        </p:nvSpPr>
        <p:spPr/>
        <p:txBody>
          <a:bodyPr/>
          <a:lstStyle/>
          <a:p>
            <a:fld id="{51C0C88C-A801-4CA3-877C-750B85180883}" type="slidenum">
              <a:rPr kumimoji="1" lang="ja-JP" altLang="en-US" smtClean="0"/>
              <a:t>5</a:t>
            </a:fld>
            <a:endParaRPr kumimoji="1" lang="ja-JP" altLang="en-US"/>
          </a:p>
        </p:txBody>
      </p:sp>
    </p:spTree>
    <p:extLst>
      <p:ext uri="{BB962C8B-B14F-4D97-AF65-F5344CB8AC3E}">
        <p14:creationId xmlns:p14="http://schemas.microsoft.com/office/powerpoint/2010/main" val="3429806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4">
            <a:extLst>
              <a:ext uri="{FF2B5EF4-FFF2-40B4-BE49-F238E27FC236}">
                <a16:creationId xmlns:a16="http://schemas.microsoft.com/office/drawing/2014/main" id="{50584EC2-672B-AE5E-1CD3-B8348645A302}"/>
              </a:ext>
            </a:extLst>
          </p:cNvPr>
          <p:cNvSpPr/>
          <p:nvPr/>
        </p:nvSpPr>
        <p:spPr>
          <a:xfrm>
            <a:off x="1416424" y="3023648"/>
            <a:ext cx="8606117" cy="32407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079986" y="803159"/>
            <a:ext cx="9816179"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12-1.</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70</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歳まで活躍してもらうための対策とは？</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１</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E3957932-578A-FDEF-8584-889F853D001A}"/>
              </a:ext>
            </a:extLst>
          </p:cNvPr>
          <p:cNvSpPr txBox="1"/>
          <p:nvPr/>
        </p:nvSpPr>
        <p:spPr>
          <a:xfrm>
            <a:off x="1927412" y="1590238"/>
            <a:ext cx="7888767" cy="1200329"/>
          </a:xfrm>
          <a:prstGeom prst="rect">
            <a:avLst/>
          </a:prstGeom>
          <a:noFill/>
        </p:spPr>
        <p:txBody>
          <a:bodyPr wrap="square">
            <a:spAutoFit/>
          </a:bodyPr>
          <a:lstStyle/>
          <a:p>
            <a:pPr algn="l"/>
            <a:r>
              <a:rPr lang="ja-JP" altLang="en-US" sz="1800" b="0" i="0" u="none" strike="noStrike" baseline="0" dirty="0">
                <a:latin typeface="ArialMT"/>
              </a:rPr>
              <a:t>ポイント：</a:t>
            </a:r>
            <a:endParaRPr lang="en-US" altLang="ja-JP" sz="1800" b="0" i="0" u="none" strike="noStrike" baseline="0" dirty="0">
              <a:latin typeface="ArialMT"/>
            </a:endParaRPr>
          </a:p>
          <a:p>
            <a:pPr algn="l"/>
            <a:endParaRPr lang="en-US" altLang="ja-JP" sz="1800" b="0" i="0" u="none" strike="noStrike" baseline="0" dirty="0">
              <a:latin typeface="ArialMT"/>
            </a:endParaRPr>
          </a:p>
          <a:p>
            <a:pPr algn="l"/>
            <a:r>
              <a:rPr lang="en-US" altLang="ja-JP" sz="1800" b="1" i="0" u="none" strike="noStrike" baseline="0" dirty="0">
                <a:latin typeface="ArialMT"/>
              </a:rPr>
              <a:t>65 </a:t>
            </a:r>
            <a:r>
              <a:rPr lang="ja-JP" altLang="en-US" sz="1800" b="1" i="0" u="none" strike="noStrike" baseline="0" dirty="0">
                <a:latin typeface="YuGothic-Regular"/>
              </a:rPr>
              <a:t>歳以降社員の働く環境を整えるのと同時に、</a:t>
            </a:r>
            <a:r>
              <a:rPr lang="en-US" altLang="ja-JP" sz="1800" b="1" i="0" u="none" strike="noStrike" baseline="0" dirty="0">
                <a:latin typeface="ArialMT"/>
              </a:rPr>
              <a:t>60 </a:t>
            </a:r>
            <a:r>
              <a:rPr lang="ja-JP" altLang="en-US" sz="1800" b="1" i="0" u="none" strike="noStrike" baseline="0" dirty="0">
                <a:latin typeface="YuGothic-Regular"/>
              </a:rPr>
              <a:t>～ </a:t>
            </a:r>
            <a:r>
              <a:rPr lang="en-US" altLang="ja-JP" sz="1800" b="1" i="0" u="none" strike="noStrike" baseline="0" dirty="0">
                <a:latin typeface="ArialMT"/>
              </a:rPr>
              <a:t>64 </a:t>
            </a:r>
            <a:r>
              <a:rPr lang="ja-JP" altLang="en-US" sz="1800" b="1" i="0" u="none" strike="noStrike" baseline="0" dirty="0">
                <a:latin typeface="YuGothic-Regular"/>
              </a:rPr>
              <a:t>歳社員の戦力化と人事管理を整えることが重要です。</a:t>
            </a:r>
            <a:endParaRPr lang="ja-JP" altLang="en-US" b="1" dirty="0"/>
          </a:p>
        </p:txBody>
      </p:sp>
      <p:sp>
        <p:nvSpPr>
          <p:cNvPr id="6" name="テキスト ボックス 5">
            <a:extLst>
              <a:ext uri="{FF2B5EF4-FFF2-40B4-BE49-F238E27FC236}">
                <a16:creationId xmlns:a16="http://schemas.microsoft.com/office/drawing/2014/main" id="{AA742DF3-CA1F-8026-B0BE-EBC76AB1EE6F}"/>
              </a:ext>
            </a:extLst>
          </p:cNvPr>
          <p:cNvSpPr txBox="1"/>
          <p:nvPr/>
        </p:nvSpPr>
        <p:spPr>
          <a:xfrm>
            <a:off x="1927412" y="3238998"/>
            <a:ext cx="7825841" cy="2585323"/>
          </a:xfrm>
          <a:prstGeom prst="rect">
            <a:avLst/>
          </a:prstGeom>
          <a:noFill/>
        </p:spPr>
        <p:txBody>
          <a:bodyPr wrap="square">
            <a:spAutoFit/>
          </a:bodyPr>
          <a:lstStyle/>
          <a:p>
            <a:pPr algn="l"/>
            <a:r>
              <a:rPr lang="ja-JP" altLang="en-US" sz="1800" b="0" i="0" u="none" strike="noStrike" baseline="0" dirty="0">
                <a:latin typeface="YuGothic-Regular"/>
              </a:rPr>
              <a:t>①戦力化の方針</a:t>
            </a:r>
            <a:endParaRPr lang="en-US" altLang="ja-JP" sz="1800" b="0" i="0" u="none" strike="noStrike" baseline="0" dirty="0">
              <a:latin typeface="YuGothic-Regular"/>
            </a:endParaRPr>
          </a:p>
          <a:p>
            <a:pPr algn="l"/>
            <a:endParaRPr lang="en-US" altLang="ja-JP" b="0" i="0" u="none" strike="noStrike" baseline="0" dirty="0">
              <a:latin typeface="ArialMT"/>
            </a:endParaRPr>
          </a:p>
          <a:p>
            <a:pPr algn="l"/>
            <a:r>
              <a:rPr lang="en-US" altLang="ja-JP" b="0" i="0" u="none" strike="noStrike" baseline="0" dirty="0">
                <a:latin typeface="ArialMT"/>
              </a:rPr>
              <a:t>65 </a:t>
            </a:r>
            <a:r>
              <a:rPr lang="ja-JP" altLang="en-US" b="0" i="0" u="none" strike="noStrike" baseline="0" dirty="0">
                <a:latin typeface="YuGothic-Regular"/>
              </a:rPr>
              <a:t>歳以降社員がいる企業では、</a:t>
            </a:r>
            <a:r>
              <a:rPr lang="en-US" altLang="ja-JP" b="0" i="0" u="none" strike="noStrike" baseline="0" dirty="0">
                <a:latin typeface="ArialMT"/>
              </a:rPr>
              <a:t>60 </a:t>
            </a:r>
            <a:r>
              <a:rPr lang="ja-JP" altLang="en-US" b="0" i="0" u="none" strike="noStrike" baseline="0" dirty="0">
                <a:latin typeface="YuGothic-Regular"/>
              </a:rPr>
              <a:t>代前半層をより一層戦力として位置づけ、第一線での活躍を期待しています。標題にあるように、</a:t>
            </a:r>
            <a:r>
              <a:rPr lang="en-US" altLang="ja-JP" b="0" i="0" u="none" strike="noStrike" baseline="0" dirty="0">
                <a:latin typeface="ArialMT"/>
              </a:rPr>
              <a:t>70 </a:t>
            </a:r>
            <a:r>
              <a:rPr lang="ja-JP" altLang="en-US" b="0" i="0" u="none" strike="noStrike" baseline="0" dirty="0">
                <a:latin typeface="YuGothic-Regular"/>
              </a:rPr>
              <a:t>歳までの活躍を考えると、定年後</a:t>
            </a:r>
            <a:r>
              <a:rPr lang="en-US" altLang="ja-JP" b="0" i="0" u="none" strike="noStrike" baseline="0" dirty="0">
                <a:latin typeface="ArialMT"/>
              </a:rPr>
              <a:t>10 </a:t>
            </a:r>
            <a:r>
              <a:rPr lang="ja-JP" altLang="en-US" b="0" i="0" u="none" strike="noStrike" baseline="0" dirty="0">
                <a:latin typeface="YuGothic-Regular"/>
              </a:rPr>
              <a:t>年間の雇用期間を念頭に置いて、活用戦略を考えなくてはなりません。</a:t>
            </a:r>
            <a:r>
              <a:rPr lang="en-US" altLang="ja-JP" b="0" i="0" u="none" strike="noStrike" baseline="0" dirty="0">
                <a:latin typeface="ArialMT"/>
              </a:rPr>
              <a:t>60 </a:t>
            </a:r>
            <a:r>
              <a:rPr lang="ja-JP" altLang="en-US" b="0" i="0" u="none" strike="noStrike" baseline="0" dirty="0">
                <a:latin typeface="YuGothic-Regular"/>
              </a:rPr>
              <a:t>歳時点から既に第一線を引く社員が増えると、職場の負担感は高まることになるでしょう。このため、</a:t>
            </a:r>
            <a:r>
              <a:rPr lang="en-US" altLang="ja-JP" b="0" i="0" u="none" strike="noStrike" baseline="0" dirty="0">
                <a:latin typeface="ArialMT"/>
              </a:rPr>
              <a:t>65 </a:t>
            </a:r>
            <a:r>
              <a:rPr lang="ja-JP" altLang="en-US" b="0" i="0" u="none" strike="noStrike" baseline="0" dirty="0">
                <a:latin typeface="YuGothic-Regular"/>
              </a:rPr>
              <a:t>歳を迎える前の</a:t>
            </a:r>
            <a:r>
              <a:rPr lang="en-US" altLang="ja-JP" b="0" i="0" u="none" strike="noStrike" baseline="0" dirty="0">
                <a:latin typeface="ArialMT"/>
              </a:rPr>
              <a:t>60 </a:t>
            </a:r>
            <a:r>
              <a:rPr lang="ja-JP" altLang="en-US" b="0" i="0" u="none" strike="noStrike" baseline="0" dirty="0">
                <a:latin typeface="YuGothic-Regular"/>
              </a:rPr>
              <a:t>～ </a:t>
            </a:r>
            <a:r>
              <a:rPr lang="en-US" altLang="ja-JP" b="0" i="0" u="none" strike="noStrike" baseline="0" dirty="0">
                <a:latin typeface="ArialMT"/>
              </a:rPr>
              <a:t>64 </a:t>
            </a:r>
            <a:r>
              <a:rPr lang="ja-JP" altLang="en-US" b="0" i="0" u="none" strike="noStrike" baseline="0" dirty="0">
                <a:latin typeface="YuGothic-Regular"/>
              </a:rPr>
              <a:t>歳社員を戦力と位置づけ、第一線での活躍に舵を切る決断が必要になるでしょう。</a:t>
            </a:r>
            <a:endParaRPr lang="ja-JP" altLang="en-US" dirty="0"/>
          </a:p>
        </p:txBody>
      </p:sp>
      <p:sp>
        <p:nvSpPr>
          <p:cNvPr id="3" name="スライド番号プレースホルダー 2">
            <a:extLst>
              <a:ext uri="{FF2B5EF4-FFF2-40B4-BE49-F238E27FC236}">
                <a16:creationId xmlns:a16="http://schemas.microsoft.com/office/drawing/2014/main" id="{AB1A8EB3-C5DD-F8F1-A4CC-405A583232B4}"/>
              </a:ext>
            </a:extLst>
          </p:cNvPr>
          <p:cNvSpPr>
            <a:spLocks noGrp="1"/>
          </p:cNvSpPr>
          <p:nvPr>
            <p:ph type="sldNum" sz="quarter" idx="12"/>
          </p:nvPr>
        </p:nvSpPr>
        <p:spPr/>
        <p:txBody>
          <a:bodyPr/>
          <a:lstStyle/>
          <a:p>
            <a:fld id="{51C0C88C-A801-4CA3-877C-750B85180883}" type="slidenum">
              <a:rPr kumimoji="1" lang="ja-JP" altLang="en-US" smtClean="0"/>
              <a:t>50</a:t>
            </a:fld>
            <a:endParaRPr kumimoji="1" lang="ja-JP" altLang="en-US"/>
          </a:p>
        </p:txBody>
      </p:sp>
    </p:spTree>
    <p:extLst>
      <p:ext uri="{BB962C8B-B14F-4D97-AF65-F5344CB8AC3E}">
        <p14:creationId xmlns:p14="http://schemas.microsoft.com/office/powerpoint/2010/main" val="265311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4">
            <a:extLst>
              <a:ext uri="{FF2B5EF4-FFF2-40B4-BE49-F238E27FC236}">
                <a16:creationId xmlns:a16="http://schemas.microsoft.com/office/drawing/2014/main" id="{50584EC2-672B-AE5E-1CD3-B8348645A302}"/>
              </a:ext>
            </a:extLst>
          </p:cNvPr>
          <p:cNvSpPr/>
          <p:nvPr/>
        </p:nvSpPr>
        <p:spPr>
          <a:xfrm>
            <a:off x="1416424" y="1739153"/>
            <a:ext cx="8606117" cy="30659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テキスト ボックス 1"/>
          <p:cNvSpPr txBox="1"/>
          <p:nvPr/>
        </p:nvSpPr>
        <p:spPr>
          <a:xfrm>
            <a:off x="2169459" y="829750"/>
            <a:ext cx="9816179"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12-2.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70</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歳まで活躍してもらうための対策とは？</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２</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AA742DF3-CA1F-8026-B0BE-EBC76AB1EE6F}"/>
              </a:ext>
            </a:extLst>
          </p:cNvPr>
          <p:cNvSpPr txBox="1"/>
          <p:nvPr/>
        </p:nvSpPr>
        <p:spPr>
          <a:xfrm>
            <a:off x="1739153" y="2136338"/>
            <a:ext cx="7825841"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baseline="0" dirty="0">
                <a:latin typeface="YuGothic-Regular"/>
              </a:rPr>
              <a:t>②人事管理の視点</a:t>
            </a:r>
            <a:endParaRPr lang="en-US" altLang="ja-JP" sz="1800" b="0" i="0" u="none" strike="noStrike" baseline="0" dirty="0">
              <a:latin typeface="YuGothic-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ArialMT"/>
              <a:ea typeface="游ゴシック" panose="020B0400000000000000" pitchFamily="50" charset="-128"/>
              <a:cs typeface="+mn-cs"/>
            </a:endParaRPr>
          </a:p>
          <a:p>
            <a:pPr algn="l"/>
            <a:r>
              <a:rPr lang="en-US" altLang="ja-JP" sz="1800" b="0" i="0" u="none" strike="noStrike" baseline="0" dirty="0">
                <a:latin typeface="ArialMT"/>
              </a:rPr>
              <a:t>70 </a:t>
            </a:r>
            <a:r>
              <a:rPr lang="ja-JP" altLang="en-US" sz="1800" b="0" i="0" u="none" strike="noStrike" baseline="0" dirty="0">
                <a:latin typeface="YuGothic-Regular"/>
              </a:rPr>
              <a:t>歳までの活躍が期待できる人事管理を整える視点として、第一に、配置管理では</a:t>
            </a:r>
            <a:r>
              <a:rPr lang="en-US" altLang="ja-JP" sz="1800" b="0" i="0" u="none" strike="noStrike" baseline="0" dirty="0">
                <a:latin typeface="ArialMT"/>
              </a:rPr>
              <a:t>60 </a:t>
            </a:r>
            <a:r>
              <a:rPr lang="ja-JP" altLang="en-US" sz="1800" b="0" i="0" u="none" strike="noStrike" baseline="0" dirty="0">
                <a:latin typeface="YuGothic-Regular"/>
              </a:rPr>
              <a:t>歳前の仕事内容や範囲と大きく変えない仕事を、</a:t>
            </a:r>
            <a:r>
              <a:rPr lang="en-US" altLang="ja-JP" sz="1800" b="0" i="0" u="none" strike="noStrike" baseline="0" dirty="0">
                <a:latin typeface="ArialMT"/>
              </a:rPr>
              <a:t>60 </a:t>
            </a:r>
            <a:r>
              <a:rPr lang="ja-JP" altLang="en-US" sz="1800" b="0" i="0" u="none" strike="noStrike" baseline="0" dirty="0">
                <a:latin typeface="YuGothic-Regular"/>
              </a:rPr>
              <a:t>～ </a:t>
            </a:r>
            <a:r>
              <a:rPr lang="en-US" altLang="ja-JP" sz="1800" b="0" i="0" u="none" strike="noStrike" baseline="0" dirty="0">
                <a:latin typeface="ArialMT"/>
              </a:rPr>
              <a:t>64 </a:t>
            </a:r>
            <a:r>
              <a:rPr lang="ja-JP" altLang="en-US" sz="1800" b="0" i="0" u="none" strike="noStrike" baseline="0" dirty="0">
                <a:latin typeface="YuGothic-Regular"/>
              </a:rPr>
              <a:t>歳社員に配分することが重要です。第二に、</a:t>
            </a:r>
            <a:r>
              <a:rPr lang="en-US" altLang="ja-JP" sz="1800" b="0" i="0" u="none" strike="noStrike" baseline="0" dirty="0">
                <a:latin typeface="ArialMT"/>
              </a:rPr>
              <a:t>60 </a:t>
            </a:r>
            <a:r>
              <a:rPr lang="ja-JP" altLang="en-US" sz="1800" b="0" i="0" u="none" strike="noStrike" baseline="0" dirty="0">
                <a:latin typeface="YuGothic-Regular"/>
              </a:rPr>
              <a:t>～ </a:t>
            </a:r>
            <a:r>
              <a:rPr lang="en-US" altLang="ja-JP" sz="1800" b="0" i="0" u="none" strike="noStrike" baseline="0" dirty="0">
                <a:latin typeface="ArialMT"/>
              </a:rPr>
              <a:t>64 </a:t>
            </a:r>
            <a:r>
              <a:rPr lang="ja-JP" altLang="en-US" sz="1800" b="0" i="0" u="none" strike="noStrike" baseline="0" dirty="0">
                <a:latin typeface="YuGothic-Regular"/>
              </a:rPr>
              <a:t>歳社員の賃金制度を見直し、個人差を尊重しつつも、基本給の水準の見直しも含め、</a:t>
            </a:r>
            <a:r>
              <a:rPr lang="en-US" altLang="ja-JP" sz="1800" b="0" i="0" u="none" strike="noStrike" baseline="0" dirty="0">
                <a:latin typeface="ArialMT"/>
              </a:rPr>
              <a:t>60 </a:t>
            </a:r>
            <a:r>
              <a:rPr lang="ja-JP" altLang="en-US" sz="1800" b="0" i="0" u="none" strike="noStrike" baseline="0" dirty="0">
                <a:latin typeface="YuGothic-Regular"/>
              </a:rPr>
              <a:t>～ </a:t>
            </a:r>
            <a:r>
              <a:rPr lang="en-US" altLang="ja-JP" sz="1800" b="0" i="0" u="none" strike="noStrike" baseline="0" dirty="0">
                <a:latin typeface="ArialMT"/>
              </a:rPr>
              <a:t>64 </a:t>
            </a:r>
            <a:r>
              <a:rPr lang="ja-JP" altLang="en-US" sz="1800" b="0" i="0" u="none" strike="noStrike" baseline="0" dirty="0">
                <a:latin typeface="YuGothic-Regular"/>
              </a:rPr>
              <a:t>歳社員の貢献に見合った賃金制度を整えることが必要になります。</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2A976DCF-9F84-A8DF-59A5-358EC3D09D95}"/>
              </a:ext>
            </a:extLst>
          </p:cNvPr>
          <p:cNvSpPr>
            <a:spLocks noGrp="1"/>
          </p:cNvSpPr>
          <p:nvPr>
            <p:ph type="sldNum" sz="quarter" idx="12"/>
          </p:nvPr>
        </p:nvSpPr>
        <p:spPr/>
        <p:txBody>
          <a:bodyPr/>
          <a:lstStyle/>
          <a:p>
            <a:fld id="{51C0C88C-A801-4CA3-877C-750B85180883}" type="slidenum">
              <a:rPr kumimoji="1" lang="ja-JP" altLang="en-US" smtClean="0"/>
              <a:t>51</a:t>
            </a:fld>
            <a:endParaRPr kumimoji="1" lang="ja-JP" altLang="en-US"/>
          </a:p>
        </p:txBody>
      </p:sp>
    </p:spTree>
    <p:extLst>
      <p:ext uri="{BB962C8B-B14F-4D97-AF65-F5344CB8AC3E}">
        <p14:creationId xmlns:p14="http://schemas.microsoft.com/office/powerpoint/2010/main" val="3997522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2151529"/>
            <a:ext cx="10141254" cy="386495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3567476" y="1150458"/>
            <a:ext cx="981617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13-1.</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高齢者雇用の方針のまとめ　①</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A6E1BC54-BA2D-7BAC-40AB-1A2FA2B69D8A}"/>
              </a:ext>
            </a:extLst>
          </p:cNvPr>
          <p:cNvSpPr txBox="1"/>
          <p:nvPr/>
        </p:nvSpPr>
        <p:spPr>
          <a:xfrm>
            <a:off x="2021808" y="2690935"/>
            <a:ext cx="8148384" cy="3416320"/>
          </a:xfrm>
          <a:prstGeom prst="rect">
            <a:avLst/>
          </a:prstGeom>
          <a:noFill/>
        </p:spPr>
        <p:txBody>
          <a:bodyPr wrap="none" rtlCol="0">
            <a:spAutoFit/>
          </a:bodyPr>
          <a:lstStyle/>
          <a:p>
            <a:pPr marL="342900" indent="-342900">
              <a:buAutoNum type="arabicPeriod"/>
            </a:pPr>
            <a:r>
              <a:rPr kumimoji="1" lang="ja-JP" altLang="en-US" sz="18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rPr>
              <a:t>高齢者が、今後どの程度増えるか見込みを立てる。</a:t>
            </a:r>
            <a:endParaRPr lang="en-US" altLang="ja-JP" dirty="0">
              <a:latin typeface="游ゴシック" panose="020F0502020204030204"/>
              <a:ea typeface="游ゴシック" panose="020B0400000000000000" pitchFamily="50" charset="-128"/>
            </a:endParaRPr>
          </a:p>
          <a:p>
            <a:pPr marL="342900" indent="-342900">
              <a:buAutoNum type="arabicPeriod"/>
            </a:pPr>
            <a:r>
              <a:rPr kumimoji="1" lang="ja-JP" altLang="en-US" sz="18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rPr>
              <a:t>会社にとって、高齢者は戦力であるという考え方を浸透させる。</a:t>
            </a:r>
            <a:endParaRPr kumimoji="1" lang="en-US" altLang="ja-JP" sz="18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a:p>
            <a:pPr marL="342900" indent="-342900">
              <a:buAutoNum type="arabicPeriod"/>
            </a:pPr>
            <a:r>
              <a:rPr kumimoji="1" lang="ja-JP" altLang="en-US" sz="18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rPr>
              <a:t>高齢者の生活上の事情や健康に配慮する。</a:t>
            </a:r>
            <a:endParaRPr kumimoji="1" lang="en-US" altLang="ja-JP" sz="18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a:p>
            <a:pPr marL="342900" indent="-342900">
              <a:buAutoNum type="arabicPeriod"/>
            </a:pPr>
            <a:r>
              <a:rPr lang="ja-JP" altLang="en-US" dirty="0">
                <a:latin typeface="游ゴシック" panose="020F0502020204030204"/>
                <a:ea typeface="游ゴシック" panose="020B0400000000000000" pitchFamily="50" charset="-128"/>
              </a:rPr>
              <a:t>高齢者に期待する成果や業績を明確にする。</a:t>
            </a:r>
            <a:endParaRPr lang="en-US" altLang="ja-JP" dirty="0">
              <a:latin typeface="游ゴシック" panose="020F0502020204030204"/>
              <a:ea typeface="游ゴシック" panose="020B0400000000000000" pitchFamily="50" charset="-128"/>
            </a:endParaRPr>
          </a:p>
          <a:p>
            <a:pPr marL="342900" indent="-342900">
              <a:buAutoNum type="arabicPeriod"/>
            </a:pPr>
            <a:r>
              <a:rPr lang="ja-JP" altLang="en-US" dirty="0">
                <a:latin typeface="游ゴシック" panose="020F0502020204030204"/>
                <a:ea typeface="游ゴシック" panose="020B0400000000000000" pitchFamily="50" charset="-128"/>
              </a:rPr>
              <a:t>高齢者に対して、業務目標を設定する。</a:t>
            </a:r>
            <a:endParaRPr lang="en-US" altLang="ja-JP" dirty="0">
              <a:latin typeface="游ゴシック" panose="020F0502020204030204"/>
              <a:ea typeface="游ゴシック" panose="020B0400000000000000" pitchFamily="50" charset="-128"/>
            </a:endParaRPr>
          </a:p>
          <a:p>
            <a:pPr marL="342900" indent="-342900">
              <a:buAutoNum type="arabicPeriod"/>
            </a:pPr>
            <a:r>
              <a:rPr lang="ja-JP" altLang="en-US" dirty="0">
                <a:latin typeface="游ゴシック" panose="020F0502020204030204"/>
                <a:ea typeface="游ゴシック" panose="020B0400000000000000" pitchFamily="50" charset="-128"/>
              </a:rPr>
              <a:t>高齢者の働きぶりや業績を評価するシステムを作る。</a:t>
            </a:r>
            <a:endParaRPr lang="en-US" altLang="ja-JP" dirty="0">
              <a:latin typeface="游ゴシック" panose="020F0502020204030204"/>
              <a:ea typeface="游ゴシック" panose="020B0400000000000000" pitchFamily="50" charset="-128"/>
            </a:endParaRPr>
          </a:p>
          <a:p>
            <a:pPr marL="342900" indent="-342900">
              <a:buAutoNum type="arabicPeriod"/>
            </a:pPr>
            <a:r>
              <a:rPr lang="ja-JP" altLang="en-US" dirty="0">
                <a:latin typeface="游ゴシック" panose="020F0502020204030204"/>
                <a:ea typeface="游ゴシック" panose="020B0400000000000000" pitchFamily="50" charset="-128"/>
              </a:rPr>
              <a:t>高齢者の賃金は、担当する仕事や職責で決める。</a:t>
            </a:r>
            <a:endParaRPr lang="en-US" altLang="ja-JP" dirty="0">
              <a:latin typeface="游ゴシック" panose="020F0502020204030204"/>
              <a:ea typeface="游ゴシック" panose="020B0400000000000000" pitchFamily="50" charset="-128"/>
            </a:endParaRPr>
          </a:p>
          <a:p>
            <a:pPr marL="342900" indent="-342900">
              <a:buAutoNum type="arabicPeriod"/>
            </a:pPr>
            <a:r>
              <a:rPr lang="ja-JP" altLang="en-US" dirty="0">
                <a:latin typeface="游ゴシック" panose="020F0502020204030204"/>
                <a:ea typeface="游ゴシック" panose="020B0400000000000000" pitchFamily="50" charset="-128"/>
              </a:rPr>
              <a:t>賞与や昇給は、評価結果を反映する。</a:t>
            </a:r>
            <a:endParaRPr lang="en-US" altLang="ja-JP" dirty="0">
              <a:latin typeface="游ゴシック" panose="020F0502020204030204"/>
              <a:ea typeface="游ゴシック" panose="020B0400000000000000" pitchFamily="50" charset="-128"/>
            </a:endParaRPr>
          </a:p>
          <a:p>
            <a:pPr marL="342900" indent="-342900">
              <a:buAutoNum type="arabicPeriod"/>
            </a:pPr>
            <a:r>
              <a:rPr lang="ja-JP" altLang="en-US" dirty="0">
                <a:latin typeface="游ゴシック" panose="020F0502020204030204"/>
                <a:ea typeface="游ゴシック" panose="020B0400000000000000" pitchFamily="50" charset="-128"/>
              </a:rPr>
              <a:t>高齢者には</a:t>
            </a:r>
            <a:r>
              <a:rPr lang="en-US" altLang="ja-JP" dirty="0">
                <a:latin typeface="游ゴシック" panose="020F0502020204030204"/>
                <a:ea typeface="游ゴシック" panose="020B0400000000000000" pitchFamily="50" charset="-128"/>
              </a:rPr>
              <a:t>60</a:t>
            </a:r>
            <a:r>
              <a:rPr lang="ja-JP" altLang="en-US" dirty="0">
                <a:latin typeface="游ゴシック" panose="020F0502020204030204"/>
                <a:ea typeface="游ゴシック" panose="020B0400000000000000" pitchFamily="50" charset="-128"/>
              </a:rPr>
              <a:t>歳になる前に、仕事内容や、賃金、時間等を説明する。</a:t>
            </a:r>
            <a:endParaRPr lang="en-US" altLang="ja-JP" dirty="0">
              <a:latin typeface="游ゴシック" panose="020F0502020204030204"/>
              <a:ea typeface="游ゴシック" panose="020B0400000000000000" pitchFamily="50" charset="-128"/>
            </a:endParaRPr>
          </a:p>
          <a:p>
            <a:pPr marL="342900" indent="-342900">
              <a:buAutoNum type="arabicPeriod"/>
            </a:pPr>
            <a:r>
              <a:rPr lang="ja-JP" altLang="en-US" dirty="0">
                <a:latin typeface="游ゴシック" panose="020F0502020204030204"/>
                <a:ea typeface="游ゴシック" panose="020B0400000000000000" pitchFamily="50" charset="-128"/>
              </a:rPr>
              <a:t>本人の希望に応じて、仕事内容や、時間、場所を選択できるようにする。</a:t>
            </a:r>
            <a:endParaRPr lang="en-US" altLang="ja-JP" dirty="0">
              <a:latin typeface="游ゴシック" panose="020F0502020204030204"/>
              <a:ea typeface="游ゴシック" panose="020B0400000000000000" pitchFamily="50" charset="-128"/>
            </a:endParaRPr>
          </a:p>
          <a:p>
            <a:pPr marL="342900" indent="-342900">
              <a:buAutoNum type="arabicPeriod"/>
            </a:pPr>
            <a:endParaRPr kumimoji="1" lang="en-US" altLang="ja-JP" sz="18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a:p>
            <a:endParaRPr kumimoji="1" lang="ja-JP" altLang="en-US" dirty="0"/>
          </a:p>
        </p:txBody>
      </p:sp>
      <p:sp>
        <p:nvSpPr>
          <p:cNvPr id="3" name="スライド番号プレースホルダー 2">
            <a:extLst>
              <a:ext uri="{FF2B5EF4-FFF2-40B4-BE49-F238E27FC236}">
                <a16:creationId xmlns:a16="http://schemas.microsoft.com/office/drawing/2014/main" id="{7EB8E581-0ECC-DD38-05D0-0AE5043836EC}"/>
              </a:ext>
            </a:extLst>
          </p:cNvPr>
          <p:cNvSpPr>
            <a:spLocks noGrp="1"/>
          </p:cNvSpPr>
          <p:nvPr>
            <p:ph type="sldNum" sz="quarter" idx="12"/>
          </p:nvPr>
        </p:nvSpPr>
        <p:spPr/>
        <p:txBody>
          <a:bodyPr/>
          <a:lstStyle/>
          <a:p>
            <a:fld id="{51C0C88C-A801-4CA3-877C-750B85180883}" type="slidenum">
              <a:rPr kumimoji="1" lang="ja-JP" altLang="en-US" smtClean="0"/>
              <a:t>52</a:t>
            </a:fld>
            <a:endParaRPr kumimoji="1" lang="ja-JP" altLang="en-US"/>
          </a:p>
        </p:txBody>
      </p:sp>
    </p:spTree>
    <p:extLst>
      <p:ext uri="{BB962C8B-B14F-4D97-AF65-F5344CB8AC3E}">
        <p14:creationId xmlns:p14="http://schemas.microsoft.com/office/powerpoint/2010/main" val="2128592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2151529"/>
            <a:ext cx="10141254" cy="386495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3567476" y="1150458"/>
            <a:ext cx="981617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高齢者雇用の方針のまとめ　②</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A6E1BC54-BA2D-7BAC-40AB-1A2FA2B69D8A}"/>
              </a:ext>
            </a:extLst>
          </p:cNvPr>
          <p:cNvSpPr txBox="1"/>
          <p:nvPr/>
        </p:nvSpPr>
        <p:spPr>
          <a:xfrm>
            <a:off x="2021808" y="2690935"/>
            <a:ext cx="530915" cy="646331"/>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F5CAB89A-FAB3-FF2C-B316-75372E1D3CA7}"/>
              </a:ext>
            </a:extLst>
          </p:cNvPr>
          <p:cNvSpPr txBox="1"/>
          <p:nvPr/>
        </p:nvSpPr>
        <p:spPr>
          <a:xfrm>
            <a:off x="1821432" y="2711459"/>
            <a:ext cx="8876148" cy="2308324"/>
          </a:xfrm>
          <a:prstGeom prst="rect">
            <a:avLst/>
          </a:prstGeom>
          <a:noFill/>
        </p:spPr>
        <p:txBody>
          <a:bodyPr wrap="none" rtlCol="0">
            <a:spAutoFit/>
          </a:bodyPr>
          <a:lstStyle/>
          <a:p>
            <a:r>
              <a:rPr kumimoji="1" lang="en-US" altLang="ja-JP" dirty="0"/>
              <a:t>11.</a:t>
            </a:r>
            <a:r>
              <a:rPr lang="ja-JP" altLang="en-US" dirty="0"/>
              <a:t> </a:t>
            </a:r>
            <a:r>
              <a:rPr kumimoji="1" lang="ja-JP" altLang="en-US" dirty="0"/>
              <a:t>高齢者の経験やスキルが活きるように、仕事内容に工夫を加える。</a:t>
            </a:r>
            <a:endParaRPr kumimoji="1" lang="en-US" altLang="ja-JP" dirty="0"/>
          </a:p>
          <a:p>
            <a:r>
              <a:rPr kumimoji="1" lang="en-US" altLang="ja-JP" dirty="0"/>
              <a:t>12. </a:t>
            </a:r>
            <a:r>
              <a:rPr kumimoji="1" lang="ja-JP" altLang="en-US" dirty="0"/>
              <a:t>高齢者が働きやすいように、作業環境を改善する。（軽作業化、自動化等）</a:t>
            </a:r>
            <a:endParaRPr kumimoji="1" lang="en-US" altLang="ja-JP" dirty="0"/>
          </a:p>
          <a:p>
            <a:r>
              <a:rPr lang="en-US" altLang="ja-JP" dirty="0"/>
              <a:t>13. </a:t>
            </a:r>
            <a:r>
              <a:rPr lang="ja-JP" altLang="en-US" dirty="0"/>
              <a:t>能力の向上に努めるよう、働きかける。</a:t>
            </a:r>
            <a:endParaRPr lang="en-US" altLang="ja-JP" dirty="0"/>
          </a:p>
          <a:p>
            <a:r>
              <a:rPr kumimoji="1" lang="en-US" altLang="ja-JP" dirty="0"/>
              <a:t>14. </a:t>
            </a:r>
            <a:r>
              <a:rPr lang="ja-JP" altLang="en-US" dirty="0"/>
              <a:t>高齢者のキャリアや働き方の希望を把握する。</a:t>
            </a:r>
            <a:endParaRPr lang="en-US" altLang="ja-JP" dirty="0"/>
          </a:p>
          <a:p>
            <a:r>
              <a:rPr kumimoji="1" lang="en-US" altLang="ja-JP" dirty="0"/>
              <a:t>15. </a:t>
            </a:r>
            <a:r>
              <a:rPr kumimoji="1" lang="ja-JP" altLang="en-US" dirty="0"/>
              <a:t>高齢者雇用を推進するための体制を整備する。（担当者、相談窓口の設置等）</a:t>
            </a:r>
            <a:endParaRPr kumimoji="1" lang="en-US" altLang="ja-JP" dirty="0"/>
          </a:p>
          <a:p>
            <a:r>
              <a:rPr lang="en-US" altLang="ja-JP" dirty="0"/>
              <a:t>16. </a:t>
            </a:r>
            <a:r>
              <a:rPr lang="ja-JP" altLang="en-US" dirty="0"/>
              <a:t>高齢者には会社行事やミーティングにできるだけ参加してもらうよう促す。</a:t>
            </a:r>
            <a:endParaRPr lang="en-US" altLang="ja-JP" dirty="0"/>
          </a:p>
          <a:p>
            <a:r>
              <a:rPr kumimoji="1" lang="en-US" altLang="ja-JP" dirty="0"/>
              <a:t>17. </a:t>
            </a:r>
            <a:r>
              <a:rPr kumimoji="1" lang="ja-JP" altLang="en-US" dirty="0"/>
              <a:t>高齢者の働きぶりを確認するようにする。</a:t>
            </a:r>
            <a:endParaRPr kumimoji="1" lang="en-US" altLang="ja-JP" dirty="0"/>
          </a:p>
          <a:p>
            <a:r>
              <a:rPr lang="en-US" altLang="ja-JP" dirty="0"/>
              <a:t>18. </a:t>
            </a:r>
            <a:r>
              <a:rPr lang="ja-JP" altLang="en-US" dirty="0"/>
              <a:t>上司との面談によって、高齢者との緊密なコミュニケーションを図る。</a:t>
            </a:r>
            <a:endParaRPr kumimoji="1" lang="ja-JP" altLang="en-US" dirty="0"/>
          </a:p>
        </p:txBody>
      </p:sp>
      <p:sp>
        <p:nvSpPr>
          <p:cNvPr id="7" name="スライド番号プレースホルダー 6">
            <a:extLst>
              <a:ext uri="{FF2B5EF4-FFF2-40B4-BE49-F238E27FC236}">
                <a16:creationId xmlns:a16="http://schemas.microsoft.com/office/drawing/2014/main" id="{637C90EF-BD7F-E4B1-B365-E452C4C97EA2}"/>
              </a:ext>
            </a:extLst>
          </p:cNvPr>
          <p:cNvSpPr>
            <a:spLocks noGrp="1"/>
          </p:cNvSpPr>
          <p:nvPr>
            <p:ph type="sldNum" sz="quarter" idx="12"/>
          </p:nvPr>
        </p:nvSpPr>
        <p:spPr/>
        <p:txBody>
          <a:bodyPr/>
          <a:lstStyle/>
          <a:p>
            <a:fld id="{51C0C88C-A801-4CA3-877C-750B85180883}" type="slidenum">
              <a:rPr kumimoji="1" lang="ja-JP" altLang="en-US" smtClean="0"/>
              <a:t>53</a:t>
            </a:fld>
            <a:endParaRPr kumimoji="1" lang="ja-JP" altLang="en-US"/>
          </a:p>
        </p:txBody>
      </p:sp>
    </p:spTree>
    <p:extLst>
      <p:ext uri="{BB962C8B-B14F-4D97-AF65-F5344CB8AC3E}">
        <p14:creationId xmlns:p14="http://schemas.microsoft.com/office/powerpoint/2010/main" val="789468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04BA6FD-6454-F83D-D03E-345D51FBDD16}"/>
              </a:ext>
            </a:extLst>
          </p:cNvPr>
          <p:cNvSpPr txBox="1"/>
          <p:nvPr/>
        </p:nvSpPr>
        <p:spPr>
          <a:xfrm>
            <a:off x="3765177" y="421341"/>
            <a:ext cx="3877985" cy="369332"/>
          </a:xfrm>
          <a:prstGeom prst="rect">
            <a:avLst/>
          </a:prstGeom>
          <a:noFill/>
        </p:spPr>
        <p:txBody>
          <a:bodyPr wrap="none" rtlCol="0">
            <a:spAutoFit/>
          </a:bodyPr>
          <a:lstStyle/>
          <a:p>
            <a:r>
              <a:rPr kumimoji="1" lang="ja-JP" altLang="en-US" u="sng" dirty="0"/>
              <a:t>参考情報：高齢者雇用の支援サイト</a:t>
            </a:r>
          </a:p>
        </p:txBody>
      </p:sp>
      <p:pic>
        <p:nvPicPr>
          <p:cNvPr id="4" name="図 3">
            <a:extLst>
              <a:ext uri="{FF2B5EF4-FFF2-40B4-BE49-F238E27FC236}">
                <a16:creationId xmlns:a16="http://schemas.microsoft.com/office/drawing/2014/main" id="{4671A082-8085-FE3A-B287-6F6E1E5E25FF}"/>
              </a:ext>
            </a:extLst>
          </p:cNvPr>
          <p:cNvPicPr>
            <a:picLocks noChangeAspect="1"/>
          </p:cNvPicPr>
          <p:nvPr/>
        </p:nvPicPr>
        <p:blipFill>
          <a:blip r:embed="rId2"/>
          <a:stretch>
            <a:fillRect/>
          </a:stretch>
        </p:blipFill>
        <p:spPr>
          <a:xfrm>
            <a:off x="1337701" y="1244974"/>
            <a:ext cx="9229725" cy="5067300"/>
          </a:xfrm>
          <a:prstGeom prst="rect">
            <a:avLst/>
          </a:prstGeom>
        </p:spPr>
      </p:pic>
      <p:sp>
        <p:nvSpPr>
          <p:cNvPr id="3" name="スライド番号プレースホルダー 2">
            <a:extLst>
              <a:ext uri="{FF2B5EF4-FFF2-40B4-BE49-F238E27FC236}">
                <a16:creationId xmlns:a16="http://schemas.microsoft.com/office/drawing/2014/main" id="{F4E2508D-36EA-96B3-1A59-C96A1A7376DB}"/>
              </a:ext>
            </a:extLst>
          </p:cNvPr>
          <p:cNvSpPr>
            <a:spLocks noGrp="1"/>
          </p:cNvSpPr>
          <p:nvPr>
            <p:ph type="sldNum" sz="quarter" idx="12"/>
          </p:nvPr>
        </p:nvSpPr>
        <p:spPr/>
        <p:txBody>
          <a:bodyPr/>
          <a:lstStyle/>
          <a:p>
            <a:fld id="{51C0C88C-A801-4CA3-877C-750B85180883}" type="slidenum">
              <a:rPr kumimoji="1" lang="ja-JP" altLang="en-US" smtClean="0"/>
              <a:t>54</a:t>
            </a:fld>
            <a:endParaRPr kumimoji="1" lang="ja-JP" altLang="en-US"/>
          </a:p>
        </p:txBody>
      </p:sp>
    </p:spTree>
    <p:extLst>
      <p:ext uri="{BB962C8B-B14F-4D97-AF65-F5344CB8AC3E}">
        <p14:creationId xmlns:p14="http://schemas.microsoft.com/office/powerpoint/2010/main" val="4104618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95082" y="2151529"/>
            <a:ext cx="10141254" cy="32407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5415" y="70338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148274" y="2317819"/>
            <a:ext cx="9988062" cy="2862322"/>
          </a:xfrm>
          <a:prstGeom prst="rect">
            <a:avLst/>
          </a:prstGeom>
          <a:noFill/>
        </p:spPr>
        <p:txBody>
          <a:bodyPr wrap="square" rtlCol="0">
            <a:spAutoFit/>
          </a:bodyPr>
          <a:lstStyle/>
          <a:p>
            <a:pPr lvl="0" fontAlgn="base"/>
            <a:r>
              <a:rPr lang="ja-JP" altLang="en-US" dirty="0"/>
              <a:t>若手の採用によって組織の「若返り」を狙いたい企業とって、再雇用制度は、定年以降も継続勤務を希望する従業員全員を雇用しなければならず、悩ましい側面もあるでしょう。しかし、少子高齢化は年々深刻化しており、今は新たな若手人材を確保することがますます難しくなってきています。</a:t>
            </a:r>
            <a:endParaRPr lang="en-US" altLang="ja-JP" dirty="0"/>
          </a:p>
          <a:p>
            <a:pPr lvl="0" fontAlgn="base"/>
            <a:br>
              <a:rPr lang="ja-JP" altLang="en-US" dirty="0"/>
            </a:br>
            <a:r>
              <a:rPr lang="ja-JP" altLang="en-US" dirty="0"/>
              <a:t>「人生</a:t>
            </a:r>
            <a:r>
              <a:rPr lang="en-US" altLang="ja-JP" dirty="0"/>
              <a:t>100</a:t>
            </a:r>
            <a:r>
              <a:rPr lang="ja-JP" altLang="en-US" dirty="0"/>
              <a:t>年時代」と言われる現代において、シニアの雇用は単なる人手不足解消策ではなく、これからの経営戦略において不可欠な資源であることは間違いありません。</a:t>
            </a:r>
            <a:endParaRPr lang="en-US" altLang="ja-JP" dirty="0"/>
          </a:p>
          <a:p>
            <a:pPr lvl="0" fontAlgn="base"/>
            <a:br>
              <a:rPr lang="ja-JP" altLang="en-US" dirty="0"/>
            </a:br>
            <a:r>
              <a:rPr lang="ja-JP" altLang="en-US" dirty="0"/>
              <a:t>定年後も働きたいという従業員の意欲を最大限活かすためにも、うまく再雇用制度を活用していきたいものです。</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4810841" y="1126678"/>
            <a:ext cx="9816179"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おわりに</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64643E4E-E855-4674-8116-47C16DAD2848}"/>
              </a:ext>
            </a:extLst>
          </p:cNvPr>
          <p:cNvSpPr>
            <a:spLocks noGrp="1"/>
          </p:cNvSpPr>
          <p:nvPr>
            <p:ph type="sldNum" sz="quarter" idx="12"/>
          </p:nvPr>
        </p:nvSpPr>
        <p:spPr/>
        <p:txBody>
          <a:bodyPr/>
          <a:lstStyle/>
          <a:p>
            <a:fld id="{51C0C88C-A801-4CA3-877C-750B85180883}" type="slidenum">
              <a:rPr kumimoji="1" lang="ja-JP" altLang="en-US" smtClean="0"/>
              <a:t>55</a:t>
            </a:fld>
            <a:endParaRPr kumimoji="1" lang="ja-JP" altLang="en-US"/>
          </a:p>
        </p:txBody>
      </p:sp>
    </p:spTree>
    <p:extLst>
      <p:ext uri="{BB962C8B-B14F-4D97-AF65-F5344CB8AC3E}">
        <p14:creationId xmlns:p14="http://schemas.microsoft.com/office/powerpoint/2010/main" val="1319523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59953" y="2933664"/>
            <a:ext cx="7879080" cy="830997"/>
          </a:xfrm>
          <a:prstGeom prst="rect">
            <a:avLst/>
          </a:prstGeom>
          <a:noFill/>
        </p:spPr>
        <p:txBody>
          <a:bodyPr wrap="none" rtlCol="0">
            <a:spAutoFit/>
          </a:bodyPr>
          <a:lstStyle/>
          <a:p>
            <a:r>
              <a:rPr lang="ja-JP" altLang="en-US" sz="2400" u="sng" dirty="0"/>
              <a:t>最後に、当三重県産業支援センター　よろず支援拠点の</a:t>
            </a:r>
            <a:endParaRPr lang="en-US" altLang="ja-JP" sz="2400" u="sng" dirty="0"/>
          </a:p>
          <a:p>
            <a:r>
              <a:rPr lang="en-US" altLang="ja-JP" sz="2400" u="sng" dirty="0"/>
              <a:t>PR</a:t>
            </a:r>
            <a:r>
              <a:rPr lang="ja-JP" altLang="en-US" sz="2400" u="sng" dirty="0"/>
              <a:t>をさせていただきます。</a:t>
            </a:r>
            <a:endParaRPr kumimoji="1" lang="ja-JP" altLang="en-US" sz="2400" u="sng" dirty="0"/>
          </a:p>
        </p:txBody>
      </p:sp>
      <p:sp>
        <p:nvSpPr>
          <p:cNvPr id="3" name="スライド番号プレースホルダー 2">
            <a:extLst>
              <a:ext uri="{FF2B5EF4-FFF2-40B4-BE49-F238E27FC236}">
                <a16:creationId xmlns:a16="http://schemas.microsoft.com/office/drawing/2014/main" id="{AC38B752-0DF9-AA59-AC86-510BAA9E12C2}"/>
              </a:ext>
            </a:extLst>
          </p:cNvPr>
          <p:cNvSpPr>
            <a:spLocks noGrp="1"/>
          </p:cNvSpPr>
          <p:nvPr>
            <p:ph type="sldNum" sz="quarter" idx="12"/>
          </p:nvPr>
        </p:nvSpPr>
        <p:spPr/>
        <p:txBody>
          <a:bodyPr/>
          <a:lstStyle/>
          <a:p>
            <a:fld id="{51C0C88C-A801-4CA3-877C-750B85180883}" type="slidenum">
              <a:rPr kumimoji="1" lang="ja-JP" altLang="en-US" smtClean="0"/>
              <a:t>56</a:t>
            </a:fld>
            <a:endParaRPr kumimoji="1" lang="ja-JP" altLang="en-US"/>
          </a:p>
        </p:txBody>
      </p:sp>
    </p:spTree>
    <p:extLst>
      <p:ext uri="{BB962C8B-B14F-4D97-AF65-F5344CB8AC3E}">
        <p14:creationId xmlns:p14="http://schemas.microsoft.com/office/powerpoint/2010/main" val="3570759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162" y="0"/>
            <a:ext cx="9617675" cy="6858000"/>
          </a:xfrm>
          <a:prstGeom prst="rect">
            <a:avLst/>
          </a:prstGeom>
        </p:spPr>
      </p:pic>
      <p:sp>
        <p:nvSpPr>
          <p:cNvPr id="3" name="スライド番号プレースホルダー 2">
            <a:extLst>
              <a:ext uri="{FF2B5EF4-FFF2-40B4-BE49-F238E27FC236}">
                <a16:creationId xmlns:a16="http://schemas.microsoft.com/office/drawing/2014/main" id="{E3A42D84-1A35-EEEF-DB68-FD6C75E89912}"/>
              </a:ext>
            </a:extLst>
          </p:cNvPr>
          <p:cNvSpPr>
            <a:spLocks noGrp="1"/>
          </p:cNvSpPr>
          <p:nvPr>
            <p:ph type="sldNum" sz="quarter" idx="12"/>
          </p:nvPr>
        </p:nvSpPr>
        <p:spPr/>
        <p:txBody>
          <a:bodyPr/>
          <a:lstStyle/>
          <a:p>
            <a:fld id="{51C0C88C-A801-4CA3-877C-750B85180883}" type="slidenum">
              <a:rPr kumimoji="1" lang="ja-JP" altLang="en-US" smtClean="0"/>
              <a:t>57</a:t>
            </a:fld>
            <a:endParaRPr kumimoji="1" lang="ja-JP" altLang="en-US"/>
          </a:p>
        </p:txBody>
      </p:sp>
    </p:spTree>
    <p:extLst>
      <p:ext uri="{BB962C8B-B14F-4D97-AF65-F5344CB8AC3E}">
        <p14:creationId xmlns:p14="http://schemas.microsoft.com/office/powerpoint/2010/main" val="754064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162" y="0"/>
            <a:ext cx="9617675" cy="6858000"/>
          </a:xfrm>
          <a:prstGeom prst="rect">
            <a:avLst/>
          </a:prstGeom>
        </p:spPr>
      </p:pic>
      <p:sp>
        <p:nvSpPr>
          <p:cNvPr id="3" name="スライド番号プレースホルダー 2">
            <a:extLst>
              <a:ext uri="{FF2B5EF4-FFF2-40B4-BE49-F238E27FC236}">
                <a16:creationId xmlns:a16="http://schemas.microsoft.com/office/drawing/2014/main" id="{3074D20F-8C23-0C59-0674-F2D78461CC8E}"/>
              </a:ext>
            </a:extLst>
          </p:cNvPr>
          <p:cNvSpPr>
            <a:spLocks noGrp="1"/>
          </p:cNvSpPr>
          <p:nvPr>
            <p:ph type="sldNum" sz="quarter" idx="12"/>
          </p:nvPr>
        </p:nvSpPr>
        <p:spPr/>
        <p:txBody>
          <a:bodyPr/>
          <a:lstStyle/>
          <a:p>
            <a:fld id="{51C0C88C-A801-4CA3-877C-750B85180883}" type="slidenum">
              <a:rPr kumimoji="1" lang="ja-JP" altLang="en-US" smtClean="0"/>
              <a:t>58</a:t>
            </a:fld>
            <a:endParaRPr kumimoji="1" lang="ja-JP" altLang="en-US"/>
          </a:p>
        </p:txBody>
      </p:sp>
    </p:spTree>
    <p:extLst>
      <p:ext uri="{BB962C8B-B14F-4D97-AF65-F5344CB8AC3E}">
        <p14:creationId xmlns:p14="http://schemas.microsoft.com/office/powerpoint/2010/main" val="3238157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07101" y="2996418"/>
            <a:ext cx="7981672" cy="584775"/>
          </a:xfrm>
          <a:prstGeom prst="rect">
            <a:avLst/>
          </a:prstGeom>
          <a:noFill/>
        </p:spPr>
        <p:txBody>
          <a:bodyPr wrap="none" rtlCol="0">
            <a:spAutoFit/>
          </a:bodyPr>
          <a:lstStyle/>
          <a:p>
            <a:r>
              <a:rPr kumimoji="1" lang="ja-JP" altLang="en-US" sz="3200" dirty="0"/>
              <a:t>最後までご清聴ありがとうございました。</a:t>
            </a:r>
          </a:p>
        </p:txBody>
      </p:sp>
      <p:sp>
        <p:nvSpPr>
          <p:cNvPr id="3" name="スライド番号プレースホルダー 2">
            <a:extLst>
              <a:ext uri="{FF2B5EF4-FFF2-40B4-BE49-F238E27FC236}">
                <a16:creationId xmlns:a16="http://schemas.microsoft.com/office/drawing/2014/main" id="{EA4D0727-CA6D-7F8C-83EE-CD671C766014}"/>
              </a:ext>
            </a:extLst>
          </p:cNvPr>
          <p:cNvSpPr>
            <a:spLocks noGrp="1"/>
          </p:cNvSpPr>
          <p:nvPr>
            <p:ph type="sldNum" sz="quarter" idx="12"/>
          </p:nvPr>
        </p:nvSpPr>
        <p:spPr/>
        <p:txBody>
          <a:bodyPr/>
          <a:lstStyle/>
          <a:p>
            <a:fld id="{51C0C88C-A801-4CA3-877C-750B85180883}" type="slidenum">
              <a:rPr kumimoji="1" lang="ja-JP" altLang="en-US" smtClean="0"/>
              <a:t>59</a:t>
            </a:fld>
            <a:endParaRPr kumimoji="1" lang="ja-JP" altLang="en-US"/>
          </a:p>
        </p:txBody>
      </p:sp>
    </p:spTree>
    <p:extLst>
      <p:ext uri="{BB962C8B-B14F-4D97-AF65-F5344CB8AC3E}">
        <p14:creationId xmlns:p14="http://schemas.microsoft.com/office/powerpoint/2010/main" val="372345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30583" y="517297"/>
            <a:ext cx="55306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１</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歳以上に適用される人事制度</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020913" y="1232664"/>
            <a:ext cx="9870010" cy="923330"/>
          </a:xfrm>
          <a:prstGeom prst="rect">
            <a:avLst/>
          </a:prstGeom>
          <a:noFill/>
        </p:spPr>
        <p:txBody>
          <a:bodyPr wrap="none" rtlCol="0">
            <a:spAutoFit/>
          </a:bodyPr>
          <a:lstStyle/>
          <a:p>
            <a:pPr lvl="0"/>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歳以上の社員を対象とする人事制度について</a:t>
            </a:r>
            <a:r>
              <a:rPr lang="ja-JP" altLang="en-US" dirty="0" err="1">
                <a:solidFill>
                  <a:prstClr val="black"/>
                </a:solidFill>
              </a:rPr>
              <a:t>、</a:t>
            </a:r>
            <a:r>
              <a:rPr lang="ja-JP" altLang="en-US" dirty="0">
                <a:solidFill>
                  <a:srgbClr val="FF0000"/>
                </a:solidFill>
              </a:rPr>
              <a:t>「非正社員と同じ」が</a:t>
            </a:r>
            <a:r>
              <a:rPr lang="en-US" altLang="ja-JP" dirty="0">
                <a:solidFill>
                  <a:srgbClr val="FF0000"/>
                </a:solidFill>
              </a:rPr>
              <a:t>32.3</a:t>
            </a:r>
            <a:r>
              <a:rPr lang="ja-JP" altLang="en-US" dirty="0">
                <a:solidFill>
                  <a:srgbClr val="FF0000"/>
                </a:solidFill>
              </a:rPr>
              <a:t>％と最も多く</a:t>
            </a:r>
            <a:r>
              <a:rPr lang="ja-JP" altLang="en-US" dirty="0">
                <a:solidFill>
                  <a:prstClr val="black"/>
                </a:solidFill>
              </a:rPr>
              <a:t>、</a:t>
            </a:r>
            <a:endParaRPr lang="en-US" altLang="ja-JP" dirty="0">
              <a:solidFill>
                <a:prstClr val="black"/>
              </a:solidFill>
            </a:endParaRPr>
          </a:p>
          <a:p>
            <a:pPr lvl="0"/>
            <a:r>
              <a:rPr lang="ja-JP" altLang="en-US" dirty="0">
                <a:solidFill>
                  <a:prstClr val="black"/>
                </a:solidFill>
              </a:rPr>
              <a:t>「</a:t>
            </a:r>
            <a:r>
              <a:rPr lang="en-US" altLang="ja-JP" dirty="0">
                <a:solidFill>
                  <a:prstClr val="black"/>
                </a:solidFill>
              </a:rPr>
              <a:t>65</a:t>
            </a:r>
            <a:r>
              <a:rPr lang="ja-JP" altLang="en-US" dirty="0">
                <a:solidFill>
                  <a:prstClr val="black"/>
                </a:solidFill>
              </a:rPr>
              <a:t>歳以上を雇用する制度はない」が</a:t>
            </a:r>
            <a:r>
              <a:rPr lang="en-US" altLang="ja-JP" dirty="0">
                <a:solidFill>
                  <a:prstClr val="black"/>
                </a:solidFill>
              </a:rPr>
              <a:t>18.6</a:t>
            </a:r>
            <a:r>
              <a:rPr lang="ja-JP" altLang="en-US" dirty="0">
                <a:solidFill>
                  <a:prstClr val="black"/>
                </a:solidFill>
              </a:rPr>
              <a:t>％、「正社員と同じ」が</a:t>
            </a:r>
            <a:r>
              <a:rPr lang="en-US" altLang="ja-JP" dirty="0">
                <a:solidFill>
                  <a:prstClr val="black"/>
                </a:solidFill>
              </a:rPr>
              <a:t>15.6</a:t>
            </a:r>
            <a:r>
              <a:rPr lang="ja-JP" altLang="en-US" dirty="0">
                <a:solidFill>
                  <a:prstClr val="black"/>
                </a:solidFill>
              </a:rPr>
              <a:t>％、「いづれも異なる</a:t>
            </a:r>
            <a:endParaRPr lang="en-US" altLang="ja-JP" dirty="0">
              <a:solidFill>
                <a:prstClr val="black"/>
              </a:solidFill>
            </a:endParaRPr>
          </a:p>
          <a:p>
            <a:pPr lvl="0"/>
            <a:r>
              <a:rPr lang="ja-JP" altLang="en-US" dirty="0">
                <a:solidFill>
                  <a:prstClr val="black"/>
                </a:solidFill>
              </a:rPr>
              <a:t>（</a:t>
            </a:r>
            <a:r>
              <a:rPr lang="en-US" altLang="ja-JP" dirty="0">
                <a:solidFill>
                  <a:prstClr val="black"/>
                </a:solidFill>
              </a:rPr>
              <a:t>65</a:t>
            </a:r>
            <a:r>
              <a:rPr lang="ja-JP" altLang="en-US" dirty="0">
                <a:solidFill>
                  <a:prstClr val="black"/>
                </a:solidFill>
              </a:rPr>
              <a:t>歳以上の人事制度がある） 」が</a:t>
            </a:r>
            <a:r>
              <a:rPr lang="en-US" altLang="ja-JP" dirty="0">
                <a:solidFill>
                  <a:prstClr val="black"/>
                </a:solidFill>
              </a:rPr>
              <a:t>15.4</a:t>
            </a:r>
            <a:r>
              <a:rPr lang="ja-JP" altLang="en-US" dirty="0">
                <a:solidFill>
                  <a:prstClr val="black"/>
                </a:solidFill>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64</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歳員と同じ」は</a:t>
            </a:r>
            <a:r>
              <a:rPr lang="en-US" altLang="ja-JP" dirty="0">
                <a:solidFill>
                  <a:prstClr val="black"/>
                </a:solidFill>
                <a:latin typeface="游ゴシック" panose="020F0502020204030204"/>
                <a:ea typeface="游ゴシック" panose="020B0400000000000000" pitchFamily="50" charset="-128"/>
              </a:rPr>
              <a:t>14.8</a:t>
            </a:r>
            <a:r>
              <a:rPr lang="ja-JP" altLang="en-US" dirty="0">
                <a:solidFill>
                  <a:prstClr val="black"/>
                </a:solidFill>
                <a:latin typeface="游ゴシック" panose="020F0502020204030204"/>
                <a:ea typeface="游ゴシック" panose="020B0400000000000000" pitchFamily="50" charset="-128"/>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となっている。</a:t>
            </a:r>
          </a:p>
        </p:txBody>
      </p:sp>
      <p:graphicFrame>
        <p:nvGraphicFramePr>
          <p:cNvPr id="6" name="グラフ 5"/>
          <p:cNvGraphicFramePr/>
          <p:nvPr>
            <p:extLst>
              <p:ext uri="{D42A27DB-BD31-4B8C-83A1-F6EECF244321}">
                <p14:modId xmlns:p14="http://schemas.microsoft.com/office/powerpoint/2010/main" val="1632947264"/>
              </p:ext>
            </p:extLst>
          </p:nvPr>
        </p:nvGraphicFramePr>
        <p:xfrm>
          <a:off x="2815771" y="2201734"/>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61A51EE4-DA00-0463-E62A-F79948CF32B8}"/>
              </a:ext>
            </a:extLst>
          </p:cNvPr>
          <p:cNvSpPr>
            <a:spLocks noGrp="1"/>
          </p:cNvSpPr>
          <p:nvPr>
            <p:ph type="sldNum" sz="quarter" idx="12"/>
          </p:nvPr>
        </p:nvSpPr>
        <p:spPr/>
        <p:txBody>
          <a:bodyPr/>
          <a:lstStyle/>
          <a:p>
            <a:fld id="{51C0C88C-A801-4CA3-877C-750B85180883}" type="slidenum">
              <a:rPr kumimoji="1" lang="ja-JP" altLang="en-US" smtClean="0"/>
              <a:t>6</a:t>
            </a:fld>
            <a:endParaRPr kumimoji="1" lang="ja-JP" altLang="en-US"/>
          </a:p>
        </p:txBody>
      </p:sp>
    </p:spTree>
    <p:extLst>
      <p:ext uri="{BB962C8B-B14F-4D97-AF65-F5344CB8AC3E}">
        <p14:creationId xmlns:p14="http://schemas.microsoft.com/office/powerpoint/2010/main" val="300617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6446" y="598872"/>
            <a:ext cx="676178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u="sng" dirty="0">
                <a:solidFill>
                  <a:prstClr val="black"/>
                </a:solidFill>
                <a:latin typeface="游ゴシック" panose="020F0502020204030204"/>
                <a:ea typeface="游ゴシック" panose="020B0400000000000000" pitchFamily="50" charset="-128"/>
              </a:rPr>
              <a:t>2</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-1.</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令和</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年改正高年齢者雇用安定法への対応</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3" name="テキスト ボックス 2"/>
          <p:cNvSpPr txBox="1"/>
          <p:nvPr/>
        </p:nvSpPr>
        <p:spPr>
          <a:xfrm>
            <a:off x="671283" y="1169470"/>
            <a:ext cx="11144397" cy="923330"/>
          </a:xfrm>
          <a:prstGeom prst="rect">
            <a:avLst/>
          </a:prstGeom>
          <a:noFill/>
        </p:spPr>
        <p:txBody>
          <a:bodyPr wrap="none" rtlCol="0">
            <a:spAutoFit/>
          </a:bodyPr>
          <a:lstStyle/>
          <a:p>
            <a:pPr lvl="0"/>
            <a:r>
              <a:rPr lang="ja-JP" altLang="en-US" i="1" u="sng" dirty="0">
                <a:solidFill>
                  <a:prstClr val="black"/>
                </a:solidFill>
              </a:rPr>
              <a:t>令和</a:t>
            </a:r>
            <a:r>
              <a:rPr lang="en-US" altLang="ja-JP" i="1" u="sng" dirty="0">
                <a:solidFill>
                  <a:prstClr val="black"/>
                </a:solidFill>
              </a:rPr>
              <a:t>2</a:t>
            </a:r>
            <a:r>
              <a:rPr lang="ja-JP" altLang="en-US" i="1" u="sng" dirty="0">
                <a:solidFill>
                  <a:prstClr val="black"/>
                </a:solidFill>
              </a:rPr>
              <a:t>年改正高年齢者雇用安定法（次ページ）</a:t>
            </a:r>
            <a:r>
              <a:rPr lang="ja-JP" altLang="en-US" dirty="0">
                <a:solidFill>
                  <a:prstClr val="black"/>
                </a:solidFill>
              </a:rPr>
              <a:t>への対応に</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ついて、</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「まだ検討に入っていない」が</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33.3</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「人事総務部門内で検討を始めた」が</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ja-JP" altLang="en-US" dirty="0" err="1">
                <a:solidFill>
                  <a:prstClr val="black"/>
                </a:solidFill>
              </a:rPr>
              <a:t>、</a:t>
            </a:r>
            <a:r>
              <a:rPr lang="ja-JP" altLang="en-US" dirty="0">
                <a:solidFill>
                  <a:prstClr val="black"/>
                </a:solidFill>
              </a:rPr>
              <a:t> 「就業規則等ですでに定めた」が</a:t>
            </a:r>
            <a:r>
              <a:rPr lang="en-US" altLang="ja-JP" dirty="0">
                <a:solidFill>
                  <a:prstClr val="black"/>
                </a:solidFill>
              </a:rPr>
              <a:t>18.5</a:t>
            </a:r>
            <a:r>
              <a:rPr lang="ja-JP" altLang="en-US" dirty="0">
                <a:solidFill>
                  <a:prstClr val="black"/>
                </a:solidFill>
              </a:rPr>
              <a:t>％ 、 「努力義務の</a:t>
            </a:r>
            <a:endParaRPr lang="en-US" altLang="ja-JP" dirty="0">
              <a:solidFill>
                <a:prstClr val="black"/>
              </a:solidFill>
            </a:endParaRPr>
          </a:p>
          <a:p>
            <a:pPr lvl="0"/>
            <a:r>
              <a:rPr lang="ja-JP" altLang="en-US" dirty="0">
                <a:solidFill>
                  <a:prstClr val="black"/>
                </a:solidFill>
              </a:rPr>
              <a:t>ため検討しなかった」</a:t>
            </a:r>
            <a:r>
              <a:rPr lang="en-US" altLang="ja-JP" dirty="0">
                <a:solidFill>
                  <a:prstClr val="black"/>
                </a:solidFill>
              </a:rPr>
              <a:t>9.0</a:t>
            </a:r>
            <a:r>
              <a:rPr lang="ja-JP" altLang="en-US" dirty="0">
                <a:solidFill>
                  <a:prstClr val="black"/>
                </a:solidFill>
              </a:rPr>
              <a:t>％ 「</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経営層との検討を始めた」が</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8.9</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％、となっている。</a:t>
            </a:r>
          </a:p>
        </p:txBody>
      </p:sp>
      <p:graphicFrame>
        <p:nvGraphicFramePr>
          <p:cNvPr id="6" name="グラフ 5"/>
          <p:cNvGraphicFramePr/>
          <p:nvPr>
            <p:extLst>
              <p:ext uri="{D42A27DB-BD31-4B8C-83A1-F6EECF244321}">
                <p14:modId xmlns:p14="http://schemas.microsoft.com/office/powerpoint/2010/main" val="1192750558"/>
              </p:ext>
            </p:extLst>
          </p:nvPr>
        </p:nvGraphicFramePr>
        <p:xfrm>
          <a:off x="789744" y="2201734"/>
          <a:ext cx="6393543" cy="426236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EFDE29A1-0194-F932-5481-F1CB30AE6CA1}"/>
              </a:ext>
            </a:extLst>
          </p:cNvPr>
          <p:cNvSpPr txBox="1"/>
          <p:nvPr/>
        </p:nvSpPr>
        <p:spPr>
          <a:xfrm>
            <a:off x="7189694" y="2763254"/>
            <a:ext cx="4331746" cy="3970318"/>
          </a:xfrm>
          <a:prstGeom prst="rect">
            <a:avLst/>
          </a:prstGeom>
          <a:noFill/>
        </p:spPr>
        <p:txBody>
          <a:bodyPr wrap="square" rtlCol="0">
            <a:spAutoFit/>
          </a:bodyPr>
          <a:lstStyle/>
          <a:p>
            <a:r>
              <a:rPr lang="ja-JP" altLang="en-US" dirty="0">
                <a:solidFill>
                  <a:prstClr val="black"/>
                </a:solidFill>
              </a:rPr>
              <a:t>「就業規則等ですでに定めた」</a:t>
            </a:r>
            <a:r>
              <a:rPr kumimoji="1" lang="ja-JP" altLang="en-US" dirty="0"/>
              <a:t>企業は、</a:t>
            </a:r>
            <a:endParaRPr kumimoji="1" lang="en-US" altLang="ja-JP" dirty="0"/>
          </a:p>
          <a:p>
            <a:r>
              <a:rPr lang="ja-JP" altLang="en-US" dirty="0"/>
              <a:t>業種別には</a:t>
            </a:r>
            <a:endParaRPr lang="en-US" altLang="ja-JP" dirty="0"/>
          </a:p>
          <a:p>
            <a:r>
              <a:rPr lang="ja-JP" altLang="en-US" dirty="0"/>
              <a:t>「鉱業・採石業」が</a:t>
            </a:r>
            <a:r>
              <a:rPr lang="en-US" altLang="ja-JP" dirty="0"/>
              <a:t>33.3</a:t>
            </a:r>
            <a:r>
              <a:rPr lang="ja-JP" altLang="en-US" dirty="0"/>
              <a:t>％、「不動産・物品賃貸業」が</a:t>
            </a:r>
            <a:r>
              <a:rPr lang="en-US" altLang="ja-JP" dirty="0"/>
              <a:t>32.1</a:t>
            </a:r>
            <a:r>
              <a:rPr lang="ja-JP" altLang="en-US" dirty="0"/>
              <a:t>％と高く、「情報通信業」</a:t>
            </a:r>
            <a:r>
              <a:rPr lang="en-US" altLang="ja-JP" dirty="0"/>
              <a:t>9.2</a:t>
            </a:r>
            <a:r>
              <a:rPr lang="ja-JP" altLang="en-US" dirty="0"/>
              <a:t>％、「生活関連サービス、娯楽業」</a:t>
            </a:r>
            <a:r>
              <a:rPr lang="en-US" altLang="ja-JP" dirty="0"/>
              <a:t>14.5</a:t>
            </a:r>
            <a:r>
              <a:rPr lang="ja-JP" altLang="en-US" dirty="0"/>
              <a:t>％、「製造業」</a:t>
            </a:r>
            <a:r>
              <a:rPr lang="en-US" altLang="ja-JP" dirty="0"/>
              <a:t>15.1</a:t>
            </a:r>
            <a:r>
              <a:rPr lang="ja-JP" altLang="en-US" dirty="0"/>
              <a:t>％と低い。</a:t>
            </a:r>
            <a:endParaRPr lang="en-US" altLang="ja-JP" dirty="0"/>
          </a:p>
          <a:p>
            <a:r>
              <a:rPr lang="ja-JP" altLang="en-US" dirty="0"/>
              <a:t>企業規模では</a:t>
            </a:r>
            <a:endParaRPr lang="en-US" altLang="ja-JP" dirty="0"/>
          </a:p>
          <a:p>
            <a:r>
              <a:rPr lang="ja-JP" altLang="en-US" dirty="0"/>
              <a:t>「</a:t>
            </a:r>
            <a:r>
              <a:rPr lang="en-US" altLang="ja-JP" dirty="0"/>
              <a:t>100</a:t>
            </a:r>
            <a:r>
              <a:rPr lang="ja-JP" altLang="en-US" dirty="0"/>
              <a:t>人以下」の企業で</a:t>
            </a:r>
            <a:r>
              <a:rPr lang="en-US" altLang="ja-JP" dirty="0"/>
              <a:t>25.5</a:t>
            </a:r>
            <a:r>
              <a:rPr lang="ja-JP" altLang="en-US" dirty="0"/>
              <a:t>％と高く、「</a:t>
            </a:r>
            <a:r>
              <a:rPr lang="en-US" altLang="ja-JP" dirty="0"/>
              <a:t>500</a:t>
            </a:r>
            <a:r>
              <a:rPr lang="ja-JP" altLang="en-US" dirty="0"/>
              <a:t>～</a:t>
            </a:r>
            <a:r>
              <a:rPr lang="en-US" altLang="ja-JP" dirty="0"/>
              <a:t>1000</a:t>
            </a:r>
            <a:r>
              <a:rPr lang="ja-JP" altLang="en-US" dirty="0"/>
              <a:t>人」の企業では</a:t>
            </a:r>
            <a:r>
              <a:rPr lang="en-US" altLang="ja-JP" dirty="0"/>
              <a:t>16.1</a:t>
            </a:r>
            <a:r>
              <a:rPr lang="ja-JP" altLang="en-US" dirty="0"/>
              <a:t>％と低くなっているが規模による大きな差はない。</a:t>
            </a:r>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38A17AEC-ACE6-1085-311B-B315B1029B8E}"/>
              </a:ext>
            </a:extLst>
          </p:cNvPr>
          <p:cNvSpPr>
            <a:spLocks noGrp="1"/>
          </p:cNvSpPr>
          <p:nvPr>
            <p:ph type="sldNum" sz="quarter" idx="12"/>
          </p:nvPr>
        </p:nvSpPr>
        <p:spPr/>
        <p:txBody>
          <a:bodyPr/>
          <a:lstStyle/>
          <a:p>
            <a:fld id="{51C0C88C-A801-4CA3-877C-750B85180883}" type="slidenum">
              <a:rPr kumimoji="1" lang="ja-JP" altLang="en-US" smtClean="0"/>
              <a:t>7</a:t>
            </a:fld>
            <a:endParaRPr kumimoji="1" lang="ja-JP" altLang="en-US"/>
          </a:p>
        </p:txBody>
      </p:sp>
    </p:spTree>
    <p:extLst>
      <p:ext uri="{BB962C8B-B14F-4D97-AF65-F5344CB8AC3E}">
        <p14:creationId xmlns:p14="http://schemas.microsoft.com/office/powerpoint/2010/main" val="322385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D3A9A5-C12F-4B48-D960-CD88B2B5D5DE}"/>
              </a:ext>
            </a:extLst>
          </p:cNvPr>
          <p:cNvSpPr txBox="1"/>
          <p:nvPr/>
        </p:nvSpPr>
        <p:spPr>
          <a:xfrm>
            <a:off x="1568824" y="2594410"/>
            <a:ext cx="8821270" cy="3139321"/>
          </a:xfrm>
          <a:prstGeom prst="rect">
            <a:avLst/>
          </a:prstGeom>
          <a:noFill/>
        </p:spPr>
        <p:txBody>
          <a:bodyPr wrap="square" rtlCol="0">
            <a:spAutoFit/>
          </a:bodyPr>
          <a:lstStyle/>
          <a:p>
            <a:r>
              <a:rPr lang="en-US" altLang="ja-JP" dirty="0"/>
              <a:t>65</a:t>
            </a:r>
            <a:r>
              <a:rPr lang="ja-JP" altLang="en-US" dirty="0"/>
              <a:t>歳までの雇用確保（義務）に加え、</a:t>
            </a:r>
            <a:r>
              <a:rPr lang="en-US" altLang="ja-JP" dirty="0"/>
              <a:t>65</a:t>
            </a:r>
            <a:r>
              <a:rPr lang="ja-JP" altLang="en-US" dirty="0"/>
              <a:t>歳から</a:t>
            </a:r>
            <a:r>
              <a:rPr lang="en-US" altLang="ja-JP" dirty="0"/>
              <a:t>70</a:t>
            </a:r>
            <a:r>
              <a:rPr lang="ja-JP" altLang="en-US" dirty="0"/>
              <a:t>歳までの就業機会を確保するため、高年齢者就業確保措置として、以下のいずれかの措置を講ずる</a:t>
            </a:r>
            <a:r>
              <a:rPr lang="ja-JP" altLang="en-US" u="sng" dirty="0">
                <a:solidFill>
                  <a:srgbClr val="FF0000"/>
                </a:solidFill>
              </a:rPr>
              <a:t>努力義務</a:t>
            </a:r>
            <a:r>
              <a:rPr lang="ja-JP" altLang="en-US" dirty="0"/>
              <a:t>を新設。（令和３年４月１日施行）</a:t>
            </a:r>
            <a:endParaRPr lang="en-US" altLang="ja-JP" dirty="0"/>
          </a:p>
          <a:p>
            <a:endParaRPr lang="en-US" altLang="ja-JP" dirty="0"/>
          </a:p>
          <a:p>
            <a:r>
              <a:rPr lang="ja-JP" altLang="en-US" dirty="0"/>
              <a:t>① </a:t>
            </a:r>
            <a:r>
              <a:rPr lang="en-US" altLang="ja-JP" dirty="0"/>
              <a:t>70</a:t>
            </a:r>
            <a:r>
              <a:rPr lang="ja-JP" altLang="en-US" dirty="0"/>
              <a:t>歳までの定年引き上げ</a:t>
            </a:r>
            <a:endParaRPr lang="en-US" altLang="ja-JP" dirty="0"/>
          </a:p>
          <a:p>
            <a:r>
              <a:rPr lang="ja-JP" altLang="en-US" dirty="0"/>
              <a:t>② 定年制の廃止 </a:t>
            </a:r>
            <a:endParaRPr lang="en-US" altLang="ja-JP" dirty="0"/>
          </a:p>
          <a:p>
            <a:r>
              <a:rPr lang="ja-JP" altLang="en-US" dirty="0"/>
              <a:t>③ </a:t>
            </a:r>
            <a:r>
              <a:rPr lang="en-US" altLang="ja-JP" dirty="0"/>
              <a:t>70</a:t>
            </a:r>
            <a:r>
              <a:rPr lang="ja-JP" altLang="en-US" dirty="0"/>
              <a:t>歳までの継続雇用制度（再雇用制度・勤務延長制度）の導入</a:t>
            </a:r>
            <a:endParaRPr lang="en-US" altLang="ja-JP" dirty="0"/>
          </a:p>
          <a:p>
            <a:r>
              <a:rPr lang="ja-JP" altLang="en-US" dirty="0"/>
              <a:t>④ </a:t>
            </a:r>
            <a:r>
              <a:rPr lang="en-US" altLang="ja-JP" dirty="0"/>
              <a:t>70</a:t>
            </a:r>
            <a:r>
              <a:rPr lang="ja-JP" altLang="en-US" dirty="0"/>
              <a:t>歳まで継続的に業務委託契約を締結する制度の導入 </a:t>
            </a:r>
            <a:endParaRPr lang="en-US" altLang="ja-JP" dirty="0"/>
          </a:p>
          <a:p>
            <a:r>
              <a:rPr lang="ja-JP" altLang="en-US" dirty="0"/>
              <a:t>⑤ </a:t>
            </a:r>
            <a:r>
              <a:rPr lang="en-US" altLang="ja-JP" dirty="0"/>
              <a:t>70</a:t>
            </a:r>
            <a:r>
              <a:rPr lang="ja-JP" altLang="en-US" dirty="0"/>
              <a:t>歳まで継続的に以下の事業に従事できる制度の導入 </a:t>
            </a:r>
            <a:endParaRPr lang="en-US" altLang="ja-JP" dirty="0"/>
          </a:p>
          <a:p>
            <a:r>
              <a:rPr lang="en-US" altLang="ja-JP" dirty="0"/>
              <a:t>a.</a:t>
            </a:r>
            <a:r>
              <a:rPr lang="ja-JP" altLang="en-US" dirty="0"/>
              <a:t>事業主が自ら実施する社会貢献事業 </a:t>
            </a:r>
            <a:endParaRPr lang="en-US" altLang="ja-JP" dirty="0"/>
          </a:p>
          <a:p>
            <a:r>
              <a:rPr lang="en-US" altLang="ja-JP" dirty="0"/>
              <a:t>b.</a:t>
            </a:r>
            <a:r>
              <a:rPr lang="ja-JP" altLang="en-US" dirty="0"/>
              <a:t>事業主が委託、出資（資金提供）等する団体が行う社会貢献事業</a:t>
            </a:r>
            <a:endParaRPr kumimoji="1" lang="ja-JP" altLang="en-US" dirty="0"/>
          </a:p>
        </p:txBody>
      </p:sp>
      <p:sp>
        <p:nvSpPr>
          <p:cNvPr id="5" name="テキスト ボックス 4">
            <a:extLst>
              <a:ext uri="{FF2B5EF4-FFF2-40B4-BE49-F238E27FC236}">
                <a16:creationId xmlns:a16="http://schemas.microsoft.com/office/drawing/2014/main" id="{4B37FE80-8150-EFF1-EDD3-0D93E867FA4F}"/>
              </a:ext>
            </a:extLst>
          </p:cNvPr>
          <p:cNvSpPr txBox="1"/>
          <p:nvPr/>
        </p:nvSpPr>
        <p:spPr>
          <a:xfrm>
            <a:off x="2527978" y="1124269"/>
            <a:ext cx="6508513" cy="1015663"/>
          </a:xfrm>
          <a:prstGeom prst="rect">
            <a:avLst/>
          </a:prstGeom>
          <a:noFill/>
        </p:spPr>
        <p:txBody>
          <a:bodyPr wrap="none" rtlCol="0">
            <a:spAutoFit/>
          </a:bodyPr>
          <a:lstStyle/>
          <a:p>
            <a:r>
              <a:rPr lang="ja-JP" altLang="en-US" sz="2400" u="sng" dirty="0">
                <a:solidFill>
                  <a:prstClr val="black"/>
                </a:solidFill>
              </a:rPr>
              <a:t>令和</a:t>
            </a:r>
            <a:r>
              <a:rPr lang="en-US" altLang="ja-JP" sz="2400" u="sng" dirty="0">
                <a:solidFill>
                  <a:prstClr val="black"/>
                </a:solidFill>
              </a:rPr>
              <a:t>2</a:t>
            </a:r>
            <a:r>
              <a:rPr lang="ja-JP" altLang="en-US" sz="2400" u="sng" dirty="0">
                <a:solidFill>
                  <a:prstClr val="black"/>
                </a:solidFill>
              </a:rPr>
              <a:t>年改正高年齢者雇用安定法について</a:t>
            </a:r>
            <a:endParaRPr lang="en-US" altLang="ja-JP" sz="2400" u="sng" dirty="0">
              <a:solidFill>
                <a:prstClr val="black"/>
              </a:solidFill>
            </a:endParaRPr>
          </a:p>
          <a:p>
            <a:endParaRPr lang="en-US" altLang="ja-JP" dirty="0">
              <a:solidFill>
                <a:prstClr val="black"/>
              </a:solidFill>
            </a:endParaRPr>
          </a:p>
          <a:p>
            <a:r>
              <a:rPr lang="ja-JP" altLang="en-US" dirty="0"/>
              <a:t>改正のポイント ～</a:t>
            </a:r>
            <a:r>
              <a:rPr lang="en-US" altLang="ja-JP" dirty="0"/>
              <a:t>70</a:t>
            </a:r>
            <a:r>
              <a:rPr lang="ja-JP" altLang="en-US" dirty="0"/>
              <a:t>歳までの就業機会の確保（努力義務）～</a:t>
            </a:r>
            <a:endParaRPr kumimoji="1" lang="ja-JP" altLang="en-US" dirty="0"/>
          </a:p>
        </p:txBody>
      </p:sp>
      <p:sp>
        <p:nvSpPr>
          <p:cNvPr id="3" name="スライド番号プレースホルダー 2">
            <a:extLst>
              <a:ext uri="{FF2B5EF4-FFF2-40B4-BE49-F238E27FC236}">
                <a16:creationId xmlns:a16="http://schemas.microsoft.com/office/drawing/2014/main" id="{BFB9AEB2-C981-7120-3C7F-C9F3FA5857AE}"/>
              </a:ext>
            </a:extLst>
          </p:cNvPr>
          <p:cNvSpPr>
            <a:spLocks noGrp="1"/>
          </p:cNvSpPr>
          <p:nvPr>
            <p:ph type="sldNum" sz="quarter" idx="12"/>
          </p:nvPr>
        </p:nvSpPr>
        <p:spPr/>
        <p:txBody>
          <a:bodyPr/>
          <a:lstStyle/>
          <a:p>
            <a:fld id="{51C0C88C-A801-4CA3-877C-750B85180883}" type="slidenum">
              <a:rPr kumimoji="1" lang="ja-JP" altLang="en-US" smtClean="0"/>
              <a:t>8</a:t>
            </a:fld>
            <a:endParaRPr kumimoji="1" lang="ja-JP" altLang="en-US"/>
          </a:p>
        </p:txBody>
      </p:sp>
    </p:spTree>
    <p:extLst>
      <p:ext uri="{BB962C8B-B14F-4D97-AF65-F5344CB8AC3E}">
        <p14:creationId xmlns:p14="http://schemas.microsoft.com/office/powerpoint/2010/main" val="162494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47703" y="581464"/>
            <a:ext cx="60452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2-2.</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70</a:t>
            </a:r>
            <a:r>
              <a:rPr kumimoji="1" lang="ja-JP" altLang="en-US"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歳までの就業機会確保の方法</a:t>
            </a:r>
            <a:endParaRPr kumimoji="1" lang="en-US" altLang="ja-JP" sz="24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832648" y="1211148"/>
            <a:ext cx="108799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歳までの就業機会確保の方法について、</a:t>
            </a:r>
            <a:r>
              <a:rPr kumimoji="1" lang="ja-JP" altLang="en-US" sz="1800" b="0" i="1"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対応済みの企業では</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70</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歳までの継続雇用制度導入」</a:t>
            </a:r>
            <a:endPar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が</a:t>
            </a:r>
            <a:r>
              <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68.5</a:t>
            </a: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歳超の継続雇用定年延長導入」が</a:t>
            </a:r>
            <a:r>
              <a:rPr lang="en-US" altLang="ja-JP" dirty="0">
                <a:solidFill>
                  <a:prstClr val="black"/>
                </a:solidFill>
                <a:latin typeface="游ゴシック" panose="020F0502020204030204"/>
                <a:ea typeface="游ゴシック" panose="020B0400000000000000" pitchFamily="50" charset="-128"/>
              </a:rPr>
              <a:t>10.2</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％、「継続的な業務委託契約」が</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「わからない」が</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a:t>
            </a:r>
            <a:r>
              <a:rPr lang="en-US" altLang="ja-JP" dirty="0">
                <a:solidFill>
                  <a:prstClr val="black"/>
                </a:solidFill>
                <a:latin typeface="游ゴシック" panose="020F0502020204030204"/>
                <a:ea typeface="游ゴシック" panose="020B0400000000000000" pitchFamily="50" charset="-128"/>
              </a:rPr>
              <a:t>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歳までの定年延長」</a:t>
            </a:r>
            <a:r>
              <a:rPr lang="en-US" altLang="ja-JP" dirty="0">
                <a:solidFill>
                  <a:prstClr val="black"/>
                </a:solidFill>
                <a:latin typeface="游ゴシック" panose="020F0502020204030204"/>
                <a:ea typeface="游ゴシック" panose="020B0400000000000000" pitchFamily="50" charset="-128"/>
              </a:rPr>
              <a:t>5</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％、「定年廃止」</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％となっている。</a:t>
            </a:r>
          </a:p>
        </p:txBody>
      </p:sp>
      <p:pic>
        <p:nvPicPr>
          <p:cNvPr id="6" name="図 5">
            <a:extLst>
              <a:ext uri="{FF2B5EF4-FFF2-40B4-BE49-F238E27FC236}">
                <a16:creationId xmlns:a16="http://schemas.microsoft.com/office/drawing/2014/main" id="{E86EF2DA-5F82-7B29-86DC-06FD7343C227}"/>
              </a:ext>
            </a:extLst>
          </p:cNvPr>
          <p:cNvPicPr>
            <a:picLocks noChangeAspect="1"/>
          </p:cNvPicPr>
          <p:nvPr/>
        </p:nvPicPr>
        <p:blipFill>
          <a:blip r:embed="rId2"/>
          <a:stretch>
            <a:fillRect/>
          </a:stretch>
        </p:blipFill>
        <p:spPr>
          <a:xfrm>
            <a:off x="1198922" y="2318280"/>
            <a:ext cx="9525214" cy="2540601"/>
          </a:xfrm>
          <a:prstGeom prst="rect">
            <a:avLst/>
          </a:prstGeom>
        </p:spPr>
      </p:pic>
      <p:sp>
        <p:nvSpPr>
          <p:cNvPr id="5" name="テキスト ボックス 4">
            <a:extLst>
              <a:ext uri="{FF2B5EF4-FFF2-40B4-BE49-F238E27FC236}">
                <a16:creationId xmlns:a16="http://schemas.microsoft.com/office/drawing/2014/main" id="{EFDE29A1-0194-F932-5481-F1CB30AE6CA1}"/>
              </a:ext>
            </a:extLst>
          </p:cNvPr>
          <p:cNvSpPr txBox="1"/>
          <p:nvPr/>
        </p:nvSpPr>
        <p:spPr>
          <a:xfrm>
            <a:off x="882761" y="5081872"/>
            <a:ext cx="10829788" cy="1477328"/>
          </a:xfrm>
          <a:prstGeom prst="rect">
            <a:avLst/>
          </a:prstGeom>
          <a:noFill/>
        </p:spPr>
        <p:txBody>
          <a:bodyPr wrap="square" rtlCol="0">
            <a:spAutoFit/>
          </a:bodyPr>
          <a:lstStyle/>
          <a:p>
            <a:r>
              <a:rPr lang="ja-JP" altLang="en-US" dirty="0"/>
              <a:t>「</a:t>
            </a:r>
            <a:r>
              <a:rPr lang="en-US" altLang="ja-JP" dirty="0"/>
              <a:t>70</a:t>
            </a:r>
            <a:r>
              <a:rPr lang="ja-JP" altLang="en-US" dirty="0"/>
              <a:t>歳までの継続雇用制度導入」</a:t>
            </a:r>
            <a:r>
              <a:rPr kumimoji="1" lang="ja-JP" altLang="en-US" dirty="0"/>
              <a:t>企業は、</a:t>
            </a:r>
            <a:endParaRPr kumimoji="1" lang="en-US" altLang="ja-JP" dirty="0"/>
          </a:p>
          <a:p>
            <a:r>
              <a:rPr lang="ja-JP" altLang="en-US" dirty="0"/>
              <a:t>業種別には</a:t>
            </a:r>
            <a:endParaRPr lang="en-US" altLang="ja-JP" dirty="0"/>
          </a:p>
          <a:p>
            <a:r>
              <a:rPr lang="ja-JP" altLang="en-US" dirty="0"/>
              <a:t>「金融・保険業」が</a:t>
            </a:r>
            <a:r>
              <a:rPr lang="en-US" altLang="ja-JP" dirty="0"/>
              <a:t>76.9</a:t>
            </a:r>
            <a:r>
              <a:rPr lang="ja-JP" altLang="en-US" dirty="0"/>
              <a:t>％、「宿泊・飲食サービス業」が</a:t>
            </a:r>
            <a:r>
              <a:rPr lang="en-US" altLang="ja-JP" dirty="0"/>
              <a:t>75.0</a:t>
            </a:r>
            <a:r>
              <a:rPr lang="ja-JP" altLang="en-US" dirty="0"/>
              <a:t>％と高く、「電気・ガス・水道業」が</a:t>
            </a:r>
            <a:r>
              <a:rPr lang="en-US" altLang="ja-JP" dirty="0"/>
              <a:t>58.3</a:t>
            </a:r>
            <a:r>
              <a:rPr lang="ja-JP" altLang="en-US" dirty="0"/>
              <a:t>％と低い。</a:t>
            </a:r>
            <a:endParaRPr lang="en-US" altLang="ja-JP" dirty="0"/>
          </a:p>
          <a:p>
            <a:r>
              <a:rPr lang="ja-JP" altLang="en-US" dirty="0"/>
              <a:t>企業規模では、規模が小さいほど低くなっている。</a:t>
            </a:r>
            <a:endParaRPr lang="en-US" altLang="ja-JP" dirty="0"/>
          </a:p>
        </p:txBody>
      </p:sp>
      <p:sp>
        <p:nvSpPr>
          <p:cNvPr id="4" name="スライド番号プレースホルダー 3">
            <a:extLst>
              <a:ext uri="{FF2B5EF4-FFF2-40B4-BE49-F238E27FC236}">
                <a16:creationId xmlns:a16="http://schemas.microsoft.com/office/drawing/2014/main" id="{9385691A-B199-4DF5-558E-FE5526A01DF1}"/>
              </a:ext>
            </a:extLst>
          </p:cNvPr>
          <p:cNvSpPr>
            <a:spLocks noGrp="1"/>
          </p:cNvSpPr>
          <p:nvPr>
            <p:ph type="sldNum" sz="quarter" idx="12"/>
          </p:nvPr>
        </p:nvSpPr>
        <p:spPr/>
        <p:txBody>
          <a:bodyPr/>
          <a:lstStyle/>
          <a:p>
            <a:fld id="{51C0C88C-A801-4CA3-877C-750B85180883}" type="slidenum">
              <a:rPr kumimoji="1" lang="ja-JP" altLang="en-US" smtClean="0"/>
              <a:t>9</a:t>
            </a:fld>
            <a:endParaRPr kumimoji="1" lang="ja-JP" altLang="en-US"/>
          </a:p>
        </p:txBody>
      </p:sp>
    </p:spTree>
    <p:extLst>
      <p:ext uri="{BB962C8B-B14F-4D97-AF65-F5344CB8AC3E}">
        <p14:creationId xmlns:p14="http://schemas.microsoft.com/office/powerpoint/2010/main" val="31596968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TotalTime>
  <Words>7801</Words>
  <Application>Microsoft Office PowerPoint</Application>
  <PresentationFormat>ワイド画面</PresentationFormat>
  <Paragraphs>456</Paragraphs>
  <Slides>59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59</vt:i4>
      </vt:variant>
    </vt:vector>
  </HeadingPairs>
  <TitlesOfParts>
    <vt:vector size="68" baseType="lpstr">
      <vt:lpstr>ArialMT</vt:lpstr>
      <vt:lpstr>Helvetica Neue</vt:lpstr>
      <vt:lpstr>Noto Sans JP</vt:lpstr>
      <vt:lpstr>YuGothic-Regular</vt:lpstr>
      <vt:lpstr>游ゴシック</vt:lpstr>
      <vt:lpstr>游ゴシック Light</vt:lpstr>
      <vt:lpstr>Arial</vt:lpstr>
      <vt:lpstr>Lato</vt:lpstr>
      <vt:lpstr>Office テーマ</vt:lpstr>
      <vt:lpstr>定年引き上げに伴う　　 高齢層の雇用について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定年年齢引き上げに伴う　　高年齢者の雇用に関して</dc:title>
  <dc:creator>中村　敏夫</dc:creator>
  <cp:lastModifiedBy>toshio nakamura</cp:lastModifiedBy>
  <cp:revision>310</cp:revision>
  <dcterms:created xsi:type="dcterms:W3CDTF">2023-09-25T06:32:12Z</dcterms:created>
  <dcterms:modified xsi:type="dcterms:W3CDTF">2023-11-27T10:59:17Z</dcterms:modified>
</cp:coreProperties>
</file>